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898" r:id="rId3"/>
    <p:sldId id="258" r:id="rId4"/>
    <p:sldId id="978" r:id="rId5"/>
    <p:sldId id="259" r:id="rId6"/>
    <p:sldId id="261" r:id="rId7"/>
    <p:sldId id="262" r:id="rId8"/>
    <p:sldId id="263" r:id="rId9"/>
    <p:sldId id="264" r:id="rId10"/>
    <p:sldId id="266" r:id="rId11"/>
    <p:sldId id="268" r:id="rId12"/>
    <p:sldId id="267"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899" r:id="rId29"/>
    <p:sldId id="900" r:id="rId30"/>
    <p:sldId id="285" r:id="rId31"/>
    <p:sldId id="286" r:id="rId32"/>
    <p:sldId id="287" r:id="rId33"/>
    <p:sldId id="289" r:id="rId34"/>
    <p:sldId id="291" r:id="rId35"/>
    <p:sldId id="288" r:id="rId36"/>
    <p:sldId id="290" r:id="rId37"/>
    <p:sldId id="292" r:id="rId38"/>
    <p:sldId id="293" r:id="rId39"/>
    <p:sldId id="294" r:id="rId40"/>
    <p:sldId id="295" r:id="rId41"/>
    <p:sldId id="296" r:id="rId42"/>
    <p:sldId id="298" r:id="rId43"/>
    <p:sldId id="299" r:id="rId44"/>
    <p:sldId id="300" r:id="rId45"/>
    <p:sldId id="301" r:id="rId46"/>
    <p:sldId id="303" r:id="rId47"/>
    <p:sldId id="304" r:id="rId48"/>
    <p:sldId id="305" r:id="rId49"/>
    <p:sldId id="306" r:id="rId50"/>
    <p:sldId id="307" r:id="rId51"/>
    <p:sldId id="313" r:id="rId52"/>
    <p:sldId id="309" r:id="rId53"/>
    <p:sldId id="310" r:id="rId54"/>
    <p:sldId id="312" r:id="rId55"/>
    <p:sldId id="901" r:id="rId56"/>
    <p:sldId id="1056" r:id="rId57"/>
    <p:sldId id="315" r:id="rId58"/>
    <p:sldId id="320" r:id="rId59"/>
    <p:sldId id="321" r:id="rId60"/>
    <p:sldId id="322" r:id="rId61"/>
    <p:sldId id="323" r:id="rId62"/>
    <p:sldId id="324" r:id="rId63"/>
    <p:sldId id="325" r:id="rId64"/>
    <p:sldId id="318" r:id="rId65"/>
    <p:sldId id="311" r:id="rId66"/>
    <p:sldId id="317" r:id="rId67"/>
    <p:sldId id="326" r:id="rId68"/>
    <p:sldId id="327" r:id="rId69"/>
    <p:sldId id="328" r:id="rId70"/>
    <p:sldId id="329" r:id="rId71"/>
    <p:sldId id="902" r:id="rId72"/>
    <p:sldId id="342" r:id="rId73"/>
    <p:sldId id="343" r:id="rId74"/>
    <p:sldId id="330" r:id="rId75"/>
    <p:sldId id="904" r:id="rId76"/>
    <p:sldId id="332" r:id="rId77"/>
    <p:sldId id="333" r:id="rId78"/>
    <p:sldId id="334" r:id="rId79"/>
    <p:sldId id="903" r:id="rId80"/>
    <p:sldId id="335" r:id="rId81"/>
    <p:sldId id="336" r:id="rId82"/>
    <p:sldId id="905" r:id="rId83"/>
    <p:sldId id="907" r:id="rId84"/>
    <p:sldId id="906" r:id="rId85"/>
    <p:sldId id="340" r:id="rId86"/>
    <p:sldId id="341" r:id="rId87"/>
    <p:sldId id="344" r:id="rId88"/>
    <p:sldId id="345" r:id="rId89"/>
    <p:sldId id="346" r:id="rId90"/>
    <p:sldId id="908" r:id="rId91"/>
    <p:sldId id="909" r:id="rId92"/>
    <p:sldId id="910" r:id="rId93"/>
    <p:sldId id="347" r:id="rId94"/>
    <p:sldId id="348" r:id="rId95"/>
    <p:sldId id="911" r:id="rId96"/>
    <p:sldId id="349" r:id="rId97"/>
    <p:sldId id="350" r:id="rId98"/>
    <p:sldId id="913" r:id="rId99"/>
    <p:sldId id="351" r:id="rId100"/>
    <p:sldId id="912" r:id="rId101"/>
    <p:sldId id="353" r:id="rId102"/>
    <p:sldId id="354" r:id="rId103"/>
    <p:sldId id="355" r:id="rId104"/>
    <p:sldId id="356" r:id="rId105"/>
    <p:sldId id="914" r:id="rId106"/>
    <p:sldId id="357" r:id="rId107"/>
    <p:sldId id="358" r:id="rId108"/>
    <p:sldId id="359" r:id="rId109"/>
    <p:sldId id="915" r:id="rId110"/>
    <p:sldId id="360" r:id="rId111"/>
    <p:sldId id="361" r:id="rId112"/>
    <p:sldId id="362" r:id="rId113"/>
    <p:sldId id="363" r:id="rId114"/>
    <p:sldId id="916" r:id="rId115"/>
    <p:sldId id="368" r:id="rId116"/>
    <p:sldId id="917" r:id="rId117"/>
    <p:sldId id="918" r:id="rId118"/>
    <p:sldId id="364" r:id="rId119"/>
    <p:sldId id="919" r:id="rId120"/>
    <p:sldId id="365" r:id="rId121"/>
    <p:sldId id="921" r:id="rId122"/>
    <p:sldId id="366" r:id="rId123"/>
    <p:sldId id="920" r:id="rId124"/>
    <p:sldId id="371" r:id="rId125"/>
    <p:sldId id="922" r:id="rId126"/>
    <p:sldId id="370" r:id="rId127"/>
    <p:sldId id="923" r:id="rId128"/>
    <p:sldId id="372" r:id="rId129"/>
    <p:sldId id="373" r:id="rId130"/>
    <p:sldId id="374" r:id="rId131"/>
    <p:sldId id="375" r:id="rId132"/>
    <p:sldId id="376" r:id="rId133"/>
    <p:sldId id="377" r:id="rId134"/>
    <p:sldId id="379" r:id="rId135"/>
    <p:sldId id="381" r:id="rId136"/>
    <p:sldId id="384" r:id="rId137"/>
    <p:sldId id="382" r:id="rId138"/>
    <p:sldId id="385" r:id="rId139"/>
    <p:sldId id="383" r:id="rId140"/>
    <p:sldId id="386" r:id="rId141"/>
    <p:sldId id="387" r:id="rId142"/>
    <p:sldId id="388" r:id="rId143"/>
    <p:sldId id="924" r:id="rId144"/>
    <p:sldId id="927" r:id="rId145"/>
    <p:sldId id="389" r:id="rId146"/>
    <p:sldId id="925" r:id="rId147"/>
    <p:sldId id="390" r:id="rId148"/>
    <p:sldId id="391" r:id="rId149"/>
    <p:sldId id="392" r:id="rId150"/>
    <p:sldId id="393" r:id="rId151"/>
    <p:sldId id="928" r:id="rId152"/>
    <p:sldId id="394" r:id="rId153"/>
    <p:sldId id="929" r:id="rId154"/>
    <p:sldId id="395" r:id="rId155"/>
    <p:sldId id="396" r:id="rId156"/>
    <p:sldId id="397" r:id="rId157"/>
    <p:sldId id="398" r:id="rId158"/>
    <p:sldId id="400" r:id="rId159"/>
    <p:sldId id="931" r:id="rId160"/>
    <p:sldId id="399" r:id="rId161"/>
    <p:sldId id="401" r:id="rId162"/>
    <p:sldId id="930" r:id="rId163"/>
    <p:sldId id="402" r:id="rId164"/>
    <p:sldId id="403" r:id="rId165"/>
    <p:sldId id="404" r:id="rId166"/>
    <p:sldId id="405" r:id="rId167"/>
    <p:sldId id="406" r:id="rId168"/>
    <p:sldId id="407" r:id="rId169"/>
    <p:sldId id="408" r:id="rId170"/>
    <p:sldId id="418" r:id="rId171"/>
    <p:sldId id="932" r:id="rId172"/>
    <p:sldId id="933" r:id="rId173"/>
    <p:sldId id="934" r:id="rId174"/>
    <p:sldId id="935" r:id="rId175"/>
    <p:sldId id="936" r:id="rId176"/>
    <p:sldId id="409" r:id="rId177"/>
    <p:sldId id="410" r:id="rId178"/>
    <p:sldId id="413" r:id="rId179"/>
    <p:sldId id="411" r:id="rId180"/>
    <p:sldId id="412" r:id="rId181"/>
    <p:sldId id="414" r:id="rId182"/>
    <p:sldId id="415" r:id="rId183"/>
    <p:sldId id="416" r:id="rId184"/>
    <p:sldId id="417" r:id="rId185"/>
    <p:sldId id="420" r:id="rId186"/>
    <p:sldId id="419" r:id="rId187"/>
    <p:sldId id="421" r:id="rId188"/>
    <p:sldId id="937" r:id="rId189"/>
    <p:sldId id="422" r:id="rId190"/>
    <p:sldId id="939" r:id="rId191"/>
    <p:sldId id="941" r:id="rId192"/>
    <p:sldId id="942" r:id="rId193"/>
    <p:sldId id="943" r:id="rId194"/>
    <p:sldId id="423" r:id="rId195"/>
    <p:sldId id="944" r:id="rId196"/>
    <p:sldId id="948" r:id="rId197"/>
    <p:sldId id="424" r:id="rId198"/>
    <p:sldId id="949" r:id="rId199"/>
    <p:sldId id="945" r:id="rId200"/>
    <p:sldId id="951" r:id="rId201"/>
    <p:sldId id="946" r:id="rId202"/>
    <p:sldId id="952" r:id="rId203"/>
    <p:sldId id="947" r:id="rId204"/>
    <p:sldId id="425" r:id="rId205"/>
    <p:sldId id="426" r:id="rId206"/>
    <p:sldId id="954" r:id="rId207"/>
    <p:sldId id="955" r:id="rId208"/>
    <p:sldId id="427" r:id="rId209"/>
    <p:sldId id="956" r:id="rId210"/>
    <p:sldId id="428" r:id="rId211"/>
    <p:sldId id="957" r:id="rId212"/>
    <p:sldId id="958" r:id="rId213"/>
    <p:sldId id="959" r:id="rId214"/>
    <p:sldId id="960" r:id="rId215"/>
    <p:sldId id="961" r:id="rId216"/>
    <p:sldId id="962" r:id="rId217"/>
    <p:sldId id="429" r:id="rId218"/>
    <p:sldId id="432" r:id="rId219"/>
    <p:sldId id="963" r:id="rId220"/>
    <p:sldId id="431" r:id="rId221"/>
    <p:sldId id="964" r:id="rId222"/>
    <p:sldId id="965" r:id="rId223"/>
    <p:sldId id="966" r:id="rId224"/>
    <p:sldId id="433" r:id="rId225"/>
    <p:sldId id="967" r:id="rId226"/>
    <p:sldId id="434" r:id="rId227"/>
    <p:sldId id="435" r:id="rId228"/>
    <p:sldId id="436" r:id="rId229"/>
    <p:sldId id="437" r:id="rId230"/>
    <p:sldId id="969" r:id="rId231"/>
    <p:sldId id="968" r:id="rId232"/>
    <p:sldId id="438" r:id="rId233"/>
    <p:sldId id="970" r:id="rId234"/>
    <p:sldId id="971" r:id="rId235"/>
    <p:sldId id="439" r:id="rId236"/>
    <p:sldId id="972" r:id="rId237"/>
    <p:sldId id="440" r:id="rId238"/>
    <p:sldId id="442" r:id="rId239"/>
    <p:sldId id="973" r:id="rId240"/>
    <p:sldId id="974" r:id="rId241"/>
    <p:sldId id="441" r:id="rId242"/>
    <p:sldId id="975" r:id="rId243"/>
    <p:sldId id="443" r:id="rId244"/>
    <p:sldId id="976" r:id="rId245"/>
    <p:sldId id="977" r:id="rId246"/>
    <p:sldId id="979" r:id="rId247"/>
    <p:sldId id="980" r:id="rId248"/>
    <p:sldId id="981" r:id="rId249"/>
    <p:sldId id="983" r:id="rId250"/>
    <p:sldId id="982" r:id="rId251"/>
    <p:sldId id="984" r:id="rId252"/>
    <p:sldId id="985" r:id="rId253"/>
    <p:sldId id="986" r:id="rId254"/>
    <p:sldId id="987" r:id="rId255"/>
    <p:sldId id="988" r:id="rId256"/>
    <p:sldId id="989" r:id="rId257"/>
    <p:sldId id="990" r:id="rId258"/>
    <p:sldId id="444" r:id="rId259"/>
    <p:sldId id="446" r:id="rId260"/>
    <p:sldId id="447" r:id="rId261"/>
    <p:sldId id="448" r:id="rId262"/>
    <p:sldId id="991" r:id="rId263"/>
    <p:sldId id="449" r:id="rId264"/>
    <p:sldId id="993" r:id="rId265"/>
    <p:sldId id="994" r:id="rId266"/>
    <p:sldId id="992" r:id="rId267"/>
    <p:sldId id="996" r:id="rId268"/>
    <p:sldId id="997" r:id="rId269"/>
    <p:sldId id="995" r:id="rId270"/>
    <p:sldId id="450" r:id="rId271"/>
    <p:sldId id="999" r:id="rId272"/>
    <p:sldId id="1000" r:id="rId273"/>
    <p:sldId id="1001" r:id="rId274"/>
    <p:sldId id="1002" r:id="rId275"/>
    <p:sldId id="1003" r:id="rId276"/>
    <p:sldId id="1004" r:id="rId277"/>
    <p:sldId id="1005" r:id="rId278"/>
    <p:sldId id="1006" r:id="rId279"/>
    <p:sldId id="1009" r:id="rId280"/>
    <p:sldId id="1010" r:id="rId281"/>
    <p:sldId id="1011" r:id="rId282"/>
    <p:sldId id="1008" r:id="rId283"/>
    <p:sldId id="1007" r:id="rId284"/>
    <p:sldId id="451" r:id="rId285"/>
    <p:sldId id="452" r:id="rId286"/>
    <p:sldId id="1013" r:id="rId287"/>
    <p:sldId id="1012" r:id="rId288"/>
    <p:sldId id="1014" r:id="rId289"/>
    <p:sldId id="1015" r:id="rId290"/>
    <p:sldId id="1016" r:id="rId291"/>
    <p:sldId id="453" r:id="rId292"/>
    <p:sldId id="1017" r:id="rId293"/>
    <p:sldId id="454" r:id="rId294"/>
    <p:sldId id="1018" r:id="rId295"/>
    <p:sldId id="1019" r:id="rId296"/>
    <p:sldId id="455" r:id="rId297"/>
    <p:sldId id="460" r:id="rId298"/>
    <p:sldId id="1020" r:id="rId299"/>
    <p:sldId id="1025" r:id="rId300"/>
    <p:sldId id="457" r:id="rId301"/>
    <p:sldId id="1021" r:id="rId302"/>
    <p:sldId id="1022" r:id="rId303"/>
    <p:sldId id="1023" r:id="rId304"/>
    <p:sldId id="1024" r:id="rId305"/>
    <p:sldId id="458" r:id="rId306"/>
    <p:sldId id="459" r:id="rId307"/>
    <p:sldId id="461" r:id="rId308"/>
    <p:sldId id="463" r:id="rId309"/>
    <p:sldId id="462" r:id="rId310"/>
    <p:sldId id="1026" r:id="rId311"/>
    <p:sldId id="1027" r:id="rId312"/>
    <p:sldId id="1028" r:id="rId313"/>
    <p:sldId id="1029" r:id="rId314"/>
    <p:sldId id="464" r:id="rId315"/>
    <p:sldId id="465" r:id="rId316"/>
    <p:sldId id="1030" r:id="rId317"/>
    <p:sldId id="1031" r:id="rId318"/>
    <p:sldId id="466" r:id="rId319"/>
    <p:sldId id="467" r:id="rId320"/>
    <p:sldId id="469" r:id="rId321"/>
    <p:sldId id="468" r:id="rId322"/>
    <p:sldId id="470" r:id="rId323"/>
    <p:sldId id="471" r:id="rId324"/>
    <p:sldId id="472" r:id="rId325"/>
    <p:sldId id="1032" r:id="rId326"/>
    <p:sldId id="1033" r:id="rId327"/>
    <p:sldId id="1034" r:id="rId328"/>
    <p:sldId id="1043" r:id="rId329"/>
    <p:sldId id="1044" r:id="rId330"/>
    <p:sldId id="1041" r:id="rId331"/>
    <p:sldId id="1042" r:id="rId332"/>
    <p:sldId id="1037" r:id="rId333"/>
    <p:sldId id="1038" r:id="rId334"/>
    <p:sldId id="1039" r:id="rId335"/>
    <p:sldId id="1040" r:id="rId336"/>
    <p:sldId id="1045" r:id="rId337"/>
    <p:sldId id="1046" r:id="rId338"/>
    <p:sldId id="1047" r:id="rId339"/>
    <p:sldId id="1036" r:id="rId340"/>
    <p:sldId id="1048" r:id="rId341"/>
    <p:sldId id="1049" r:id="rId342"/>
    <p:sldId id="1050" r:id="rId343"/>
    <p:sldId id="475" r:id="rId344"/>
    <p:sldId id="473" r:id="rId345"/>
    <p:sldId id="1051" r:id="rId346"/>
    <p:sldId id="474" r:id="rId347"/>
    <p:sldId id="1052" r:id="rId348"/>
    <p:sldId id="477" r:id="rId349"/>
    <p:sldId id="1053" r:id="rId350"/>
    <p:sldId id="1054" r:id="rId351"/>
    <p:sldId id="479" r:id="rId352"/>
    <p:sldId id="480" r:id="rId353"/>
    <p:sldId id="1055" r:id="rId354"/>
    <p:sldId id="483" r:id="rId355"/>
    <p:sldId id="484" r:id="rId356"/>
    <p:sldId id="485" r:id="rId357"/>
    <p:sldId id="486" r:id="rId358"/>
    <p:sldId id="487" r:id="rId359"/>
    <p:sldId id="488" r:id="rId360"/>
    <p:sldId id="489" r:id="rId361"/>
    <p:sldId id="490" r:id="rId362"/>
    <p:sldId id="491" r:id="rId363"/>
    <p:sldId id="492" r:id="rId364"/>
    <p:sldId id="493" r:id="rId365"/>
    <p:sldId id="494" r:id="rId366"/>
    <p:sldId id="495" r:id="rId367"/>
    <p:sldId id="496" r:id="rId368"/>
    <p:sldId id="497" r:id="rId369"/>
    <p:sldId id="498" r:id="rId370"/>
    <p:sldId id="499" r:id="rId3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8" autoAdjust="0"/>
    <p:restoredTop sz="94660"/>
  </p:normalViewPr>
  <p:slideViewPr>
    <p:cSldViewPr>
      <p:cViewPr varScale="1">
        <p:scale>
          <a:sx n="78" d="100"/>
          <a:sy n="78" d="100"/>
        </p:scale>
        <p:origin x="166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presProps" Target="presProp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theme" Target="theme/theme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tableStyles" Target="tableStyles.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4T04:39:19.564"/>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4:29:07.406"/>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2T04:53:18.140"/>
    </inkml:context>
    <inkml:brush xml:id="br0">
      <inkml:brushProperty name="width" value="0.35" units="cm"/>
      <inkml:brushProperty name="height" value="0.35" units="cm"/>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6T06:56:57.905"/>
    </inkml:context>
    <inkml:brush xml:id="br0">
      <inkml:brushProperty name="width" value="0.35" units="cm"/>
      <inkml:brushProperty name="height" value="0.35" units="cm"/>
    </inkml:brush>
  </inkml:definitions>
  <inkml:trace contextRef="#ctx0" brushRef="#br0">1 1 24575,'959'0'0,"-946"0"-341,0 0 0,0 1-1,23 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4T04:42:07.229"/>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4T04:42:22.387"/>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4T04:42:24.090"/>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4T04:42:25.605"/>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8T04:28:21.007"/>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0 77,'0'-2,"1"1,-1 0,0 0,1 0,-1 0,0 0,1-1,0 1,-1 0,1 0,-1 0,1 0,0 1,0-1,0 0,-1 0,1 0,0 1,0-1,0 0,0 1,0-1,0 1,1-1,-1 1,2-1,34-7,-29 6,82-7,0 3,117 8,-76 1,2404-1,-1388-3,-1132 1,0-1,0 0,0-1,-1-1,17-5,19-10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1T02:05:15.560"/>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4:18:36.618"/>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4:18:25.939"/>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0 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46489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5231EA-095F-4C72-B719-20020443E8A9}"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ADAC7-2C0A-4B4A-8A32-E1774DD387E9}"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fld id="{1F0F289C-3E12-4A2E-B564-2A5B3A3C080E}" type="slidenum">
              <a:rPr lang="en-US"/>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0"/>
          </p:nvPr>
        </p:nvSpPr>
        <p:spPr>
          <a:xfrm>
            <a:off x="0" y="6400800"/>
            <a:ext cx="1905000" cy="457200"/>
          </a:xfrm>
        </p:spPr>
        <p:txBody>
          <a:bodyPr/>
          <a:lstStyle>
            <a:lvl1pPr>
              <a:defRPr/>
            </a:lvl1pPr>
          </a:lstStyle>
          <a:p>
            <a:pPr>
              <a:defRPr/>
            </a:pPr>
            <a:r>
              <a:rPr lang="en-US" dirty="0"/>
              <a:t>3.</a:t>
            </a:r>
            <a:fld id="{05F61171-A493-43F1-9E1E-5196A15F2FCC}" type="slidenum">
              <a:rPr lang="en-US"/>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6400" y="152400"/>
            <a:ext cx="8204200" cy="1143000"/>
          </a:xfrm>
        </p:spPr>
        <p:txBody>
          <a:bodyPr/>
          <a:lstStyle/>
          <a:p>
            <a:r>
              <a:rPr lang="en-US"/>
              <a:t>Click to edit Master title style</a:t>
            </a:r>
          </a:p>
        </p:txBody>
      </p:sp>
      <p:sp>
        <p:nvSpPr>
          <p:cNvPr id="3" name="Table Placeholder 2"/>
          <p:cNvSpPr>
            <a:spLocks noGrp="1"/>
          </p:cNvSpPr>
          <p:nvPr>
            <p:ph type="tbl" idx="1"/>
          </p:nvPr>
        </p:nvSpPr>
        <p:spPr>
          <a:xfrm>
            <a:off x="457200" y="1371600"/>
            <a:ext cx="8178800" cy="4686300"/>
          </a:xfrm>
        </p:spPr>
        <p:txBody>
          <a:bodyPr/>
          <a:lstStyle/>
          <a:p>
            <a:pPr lvl="0"/>
            <a:endParaRPr lang="en-US" noProof="0" dirty="0"/>
          </a:p>
        </p:txBody>
      </p:sp>
      <p:sp>
        <p:nvSpPr>
          <p:cNvPr id="4" name="Date Placeholder 3"/>
          <p:cNvSpPr>
            <a:spLocks noGrp="1"/>
          </p:cNvSpPr>
          <p:nvPr>
            <p:ph type="dt" sz="half" idx="10"/>
          </p:nvPr>
        </p:nvSpPr>
        <p:spPr>
          <a:xfrm>
            <a:off x="431800" y="6229350"/>
            <a:ext cx="1905000" cy="457200"/>
          </a:xfrm>
        </p:spPr>
        <p:txBody>
          <a:bodyPr/>
          <a:lstStyle>
            <a:lvl1pPr>
              <a:defRPr/>
            </a:lvl1pPr>
          </a:lstStyle>
          <a:p>
            <a:pPr>
              <a:defRPr/>
            </a:pPr>
            <a:endParaRPr lang="en-GB" dirty="0"/>
          </a:p>
        </p:txBody>
      </p:sp>
      <p:sp>
        <p:nvSpPr>
          <p:cNvPr id="5" name="Footer Placeholder 4"/>
          <p:cNvSpPr>
            <a:spLocks noGrp="1"/>
          </p:cNvSpPr>
          <p:nvPr>
            <p:ph type="ftr" sz="quarter" idx="11"/>
          </p:nvPr>
        </p:nvSpPr>
        <p:spPr>
          <a:xfrm>
            <a:off x="3124200" y="6229350"/>
            <a:ext cx="2895600" cy="457200"/>
          </a:xfrm>
        </p:spPr>
        <p:txBody>
          <a:bodyPr/>
          <a:lstStyle>
            <a:lvl1pPr>
              <a:defRPr/>
            </a:lvl1pPr>
          </a:lstStyle>
          <a:p>
            <a:pPr>
              <a:defRPr/>
            </a:pPr>
            <a:endParaRPr lang="en-GB" dirty="0"/>
          </a:p>
        </p:txBody>
      </p:sp>
      <p:sp>
        <p:nvSpPr>
          <p:cNvPr id="6" name="Slide Number Placeholder 5"/>
          <p:cNvSpPr>
            <a:spLocks noGrp="1"/>
          </p:cNvSpPr>
          <p:nvPr>
            <p:ph type="sldNum" sz="quarter" idx="12"/>
          </p:nvPr>
        </p:nvSpPr>
        <p:spPr>
          <a:xfrm>
            <a:off x="6731000" y="6229350"/>
            <a:ext cx="1905000" cy="457200"/>
          </a:xfrm>
        </p:spPr>
        <p:txBody>
          <a:bodyPr/>
          <a:lstStyle>
            <a:lvl1pPr>
              <a:defRPr/>
            </a:lvl1pPr>
          </a:lstStyle>
          <a:p>
            <a:pPr>
              <a:defRPr/>
            </a:pPr>
            <a:fld id="{1574599F-32BE-4FCD-BAF6-2B1A2D66C028}" type="slidenum">
              <a:rPr lang="en-GB"/>
              <a:pPr>
                <a:defRPr/>
              </a:pPr>
              <a:t>‹#›</a:t>
            </a:fld>
            <a:endParaRPr lang="en-GB"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495800" y="1600200"/>
            <a:ext cx="3810000" cy="4648200"/>
          </a:xfrm>
        </p:spPr>
        <p:txBody>
          <a:bodyPr/>
          <a:lstStyle/>
          <a:p>
            <a:pPr lvl="0"/>
            <a:endParaRPr lang="en-US" noProof="0" dirty="0"/>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p:txBody>
          <a:bodyPr/>
          <a:lstStyle>
            <a:lvl1pPr>
              <a:defRPr/>
            </a:lvl1pPr>
          </a:lstStyle>
          <a:p>
            <a:pPr>
              <a:defRPr/>
            </a:pPr>
            <a:r>
              <a:rPr lang="en-US" dirty="0"/>
              <a:t>2: Application Layer</a:t>
            </a:r>
            <a:endParaRPr lang="en-US" dirty="0">
              <a:latin typeface="Times New Roman" panose="02020603050405020304" pitchFamily="18" charset="0"/>
            </a:endParaRPr>
          </a:p>
        </p:txBody>
      </p:sp>
      <p:sp>
        <p:nvSpPr>
          <p:cNvPr id="7" name="Rectangle 6"/>
          <p:cNvSpPr>
            <a:spLocks noGrp="1" noChangeArrowheads="1"/>
          </p:cNvSpPr>
          <p:nvPr>
            <p:ph type="sldNum" sz="quarter" idx="12"/>
          </p:nvPr>
        </p:nvSpPr>
        <p:spPr/>
        <p:txBody>
          <a:bodyPr/>
          <a:lstStyle>
            <a:lvl1pPr>
              <a:defRPr/>
            </a:lvl1pPr>
          </a:lstStyle>
          <a:p>
            <a:pPr>
              <a:defRPr/>
            </a:pPr>
            <a:fld id="{7E9E222B-1747-4B75-8B44-57C2E8A4D855}" type="slidenum">
              <a:rPr lang="en-US"/>
              <a:pPr>
                <a:defRPr/>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002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3400" y="40005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p:txBody>
          <a:bodyPr/>
          <a:lstStyle>
            <a:lvl1pPr>
              <a:defRPr/>
            </a:lvl1pPr>
          </a:lstStyle>
          <a:p>
            <a:pPr>
              <a:defRPr/>
            </a:pPr>
            <a:r>
              <a:rPr lang="en-US" dirty="0"/>
              <a:t>2: Application Layer</a:t>
            </a:r>
            <a:endParaRPr lang="en-US" dirty="0">
              <a:latin typeface="Times New Roman" panose="02020603050405020304" pitchFamily="18" charset="0"/>
            </a:endParaRPr>
          </a:p>
        </p:txBody>
      </p:sp>
      <p:sp>
        <p:nvSpPr>
          <p:cNvPr id="7" name="Rectangle 6"/>
          <p:cNvSpPr>
            <a:spLocks noGrp="1" noChangeArrowheads="1"/>
          </p:cNvSpPr>
          <p:nvPr>
            <p:ph type="sldNum" sz="quarter" idx="12"/>
          </p:nvPr>
        </p:nvSpPr>
        <p:spPr/>
        <p:txBody>
          <a:bodyPr/>
          <a:lstStyle>
            <a:lvl1pPr>
              <a:defRPr/>
            </a:lvl1pPr>
          </a:lstStyle>
          <a:p>
            <a:pPr>
              <a:defRPr/>
            </a:pPr>
            <a:fld id="{03C6C5EB-AAA2-4542-98E7-66555C9F52E0}"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ADA00D-5F75-4927-9C38-84AB8460501F}" type="datetimeFigureOut">
              <a:rPr lang="en-US" smtClean="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F6CFCB-E931-493F-BB9E-E4E05B17C336}"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ADA00D-5F75-4927-9C38-84AB8460501F}" type="datetimeFigureOut">
              <a:rPr lang="en-US" smtClean="0"/>
              <a:pPr/>
              <a:t>9/4/2023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F6CFCB-E931-493F-BB9E-E4E05B17C33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5231EA-095F-4C72-B719-20020443E8A9}" type="datetimeFigureOut">
              <a:rPr lang="en-US" smtClean="0"/>
              <a:pPr/>
              <a:t>9/4/2023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ADAC7-2C0A-4B4A-8A32-E1774DD387E9}" type="slidenum">
              <a:rPr lang="en-US" smtClean="0"/>
              <a:pPr/>
              <a:t>‹#›</a:t>
            </a:fld>
            <a:endParaRPr lang="en-US" dirty="0"/>
          </a:p>
        </p:txBody>
      </p:sp>
      <p:sp>
        <p:nvSpPr>
          <p:cNvPr id="7" name="object 3"/>
          <p:cNvSpPr/>
          <p:nvPr userDrawn="1"/>
        </p:nvSpPr>
        <p:spPr>
          <a:xfrm>
            <a:off x="0" y="0"/>
            <a:ext cx="9144000" cy="914400"/>
          </a:xfrm>
          <a:custGeom>
            <a:avLst/>
            <a:gdLst/>
            <a:ahLst/>
            <a:cxnLst/>
            <a:rect l="l" t="t" r="r" b="b"/>
            <a:pathLst>
              <a:path w="8305800" h="914400">
                <a:moveTo>
                  <a:pt x="0" y="914400"/>
                </a:moveTo>
                <a:lnTo>
                  <a:pt x="8305800" y="914400"/>
                </a:lnTo>
                <a:lnTo>
                  <a:pt x="8305800" y="0"/>
                </a:lnTo>
                <a:lnTo>
                  <a:pt x="0" y="0"/>
                </a:lnTo>
                <a:lnTo>
                  <a:pt x="0" y="914400"/>
                </a:lnTo>
                <a:close/>
              </a:path>
            </a:pathLst>
          </a:custGeom>
          <a:solidFill>
            <a:srgbClr val="2E70A1"/>
          </a:solidFill>
        </p:spPr>
        <p:txBody>
          <a:bodyPr wrap="square" lIns="0" tIns="0" rIns="0" bIns="0" rtlCol="0"/>
          <a:lstStyle/>
          <a:p>
            <a:endParaRPr/>
          </a:p>
        </p:txBody>
      </p:sp>
      <p:sp>
        <p:nvSpPr>
          <p:cNvPr id="8" name="bk object 18"/>
          <p:cNvSpPr/>
          <p:nvPr userDrawn="1"/>
        </p:nvSpPr>
        <p:spPr>
          <a:xfrm>
            <a:off x="8305800" y="0"/>
            <a:ext cx="838200" cy="914400"/>
          </a:xfrm>
          <a:prstGeom prst="rect">
            <a:avLst/>
          </a:prstGeom>
          <a:blipFill>
            <a:blip r:embed="rId19" cstate="print"/>
            <a:stretch>
              <a:fillRect/>
            </a:stretch>
          </a:blipFill>
        </p:spPr>
        <p:txBody>
          <a:bodyPr wrap="square" lIns="0" tIns="0" rIns="0" bIns="0" rtlCol="0"/>
          <a:lstStyle/>
          <a:p>
            <a:endParaRPr/>
          </a:p>
        </p:txBody>
      </p:sp>
      <p:sp>
        <p:nvSpPr>
          <p:cNvPr id="9" name="bk object 17"/>
          <p:cNvSpPr/>
          <p:nvPr userDrawn="1"/>
        </p:nvSpPr>
        <p:spPr>
          <a:xfrm>
            <a:off x="0" y="5410200"/>
            <a:ext cx="9144000" cy="1447800"/>
          </a:xfrm>
          <a:custGeom>
            <a:avLst/>
            <a:gdLst/>
            <a:ahLst/>
            <a:cxnLst/>
            <a:rect l="l" t="t" r="r" b="b"/>
            <a:pathLst>
              <a:path w="9144000" h="1447800">
                <a:moveTo>
                  <a:pt x="0" y="1164628"/>
                </a:moveTo>
                <a:lnTo>
                  <a:pt x="0" y="1447798"/>
                </a:lnTo>
                <a:lnTo>
                  <a:pt x="9144000" y="1447798"/>
                </a:lnTo>
                <a:lnTo>
                  <a:pt x="9144000" y="1204966"/>
                </a:lnTo>
                <a:lnTo>
                  <a:pt x="2275709" y="1204966"/>
                </a:lnTo>
                <a:lnTo>
                  <a:pt x="0" y="1164628"/>
                </a:lnTo>
                <a:close/>
              </a:path>
              <a:path w="9144000" h="1447800">
                <a:moveTo>
                  <a:pt x="9144000" y="0"/>
                </a:moveTo>
                <a:lnTo>
                  <a:pt x="8884514" y="83982"/>
                </a:lnTo>
                <a:lnTo>
                  <a:pt x="8205092" y="295397"/>
                </a:lnTo>
                <a:lnTo>
                  <a:pt x="7627103" y="463873"/>
                </a:lnTo>
                <a:lnTo>
                  <a:pt x="7135488" y="597309"/>
                </a:lnTo>
                <a:lnTo>
                  <a:pt x="6718557" y="702252"/>
                </a:lnTo>
                <a:lnTo>
                  <a:pt x="6367399" y="784077"/>
                </a:lnTo>
                <a:lnTo>
                  <a:pt x="6027421" y="857038"/>
                </a:lnTo>
                <a:lnTo>
                  <a:pt x="5697130" y="921586"/>
                </a:lnTo>
                <a:lnTo>
                  <a:pt x="5375029" y="978171"/>
                </a:lnTo>
                <a:lnTo>
                  <a:pt x="5104330" y="1020675"/>
                </a:lnTo>
                <a:lnTo>
                  <a:pt x="4837609" y="1057942"/>
                </a:lnTo>
                <a:lnTo>
                  <a:pt x="4530207" y="1095178"/>
                </a:lnTo>
                <a:lnTo>
                  <a:pt x="4225445" y="1126122"/>
                </a:lnTo>
                <a:lnTo>
                  <a:pt x="3921828" y="1151222"/>
                </a:lnTo>
                <a:lnTo>
                  <a:pt x="3574321" y="1173330"/>
                </a:lnTo>
                <a:lnTo>
                  <a:pt x="3224126" y="1189064"/>
                </a:lnTo>
                <a:lnTo>
                  <a:pt x="2824166" y="1199982"/>
                </a:lnTo>
                <a:lnTo>
                  <a:pt x="2275709" y="1204966"/>
                </a:lnTo>
                <a:lnTo>
                  <a:pt x="9144000" y="1204966"/>
                </a:lnTo>
                <a:lnTo>
                  <a:pt x="9144000" y="0"/>
                </a:lnTo>
                <a:close/>
              </a:path>
            </a:pathLst>
          </a:custGeom>
          <a:solidFill>
            <a:schemeClr val="tx1">
              <a:lumMod val="65000"/>
              <a:lumOff val="35000"/>
              <a:alpha val="45097"/>
            </a:schemeClr>
          </a:solidFill>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4.png"/><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customXml" Target="../ink/ink9.xml"/></Relationships>
</file>

<file path=ppt/slides/_rels/slide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png"/><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customXml" Target="../ink/ink10.xml"/></Relationships>
</file>

<file path=ppt/slides/_rels/slide1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gif"/><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80.png"/><Relationship Id="rId4" Type="http://schemas.openxmlformats.org/officeDocument/2006/relationships/customXml" Target="../ink/ink11.xml"/></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8.png"/><Relationship Id="rId4" Type="http://schemas.openxmlformats.org/officeDocument/2006/relationships/customXml" Target="../ink/ink1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9.xml"/></Relationships>
</file>

<file path=ppt/slides/_rels/slide1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Dijkstra%27s_algorithm" TargetMode="External"/><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4.png"/><Relationship Id="rId1" Type="http://schemas.openxmlformats.org/officeDocument/2006/relationships/slideLayout" Target="../slideLayouts/slideLayout14.xml"/><Relationship Id="rId4" Type="http://schemas.openxmlformats.org/officeDocument/2006/relationships/image" Target="../media/image135.jpe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javatpoint.com/tcp-ip-full-form" TargetMode="External"/><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3.png"/><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5.png"/><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9.png"/><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2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1.png"/><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3.png"/><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8" Type="http://schemas.openxmlformats.org/officeDocument/2006/relationships/hyperlink" Target="https://www.techtarget.com/searchsecurity/definition/encryption" TargetMode="External"/><Relationship Id="rId13" Type="http://schemas.openxmlformats.org/officeDocument/2006/relationships/hyperlink" Target="https://www.techtarget.com/searchsecurity/definition/IPsec-Internet-Protocol-Security" TargetMode="External"/><Relationship Id="rId3" Type="http://schemas.openxmlformats.org/officeDocument/2006/relationships/hyperlink" Target="https://www.techtarget.com/searchsecurity/definition/Secure-Shell" TargetMode="External"/><Relationship Id="rId7" Type="http://schemas.openxmlformats.org/officeDocument/2006/relationships/hyperlink" Target="https://www.techtarget.com/searchnetworking/definition/Network-Time-Protocol" TargetMode="External"/><Relationship Id="rId12" Type="http://schemas.openxmlformats.org/officeDocument/2006/relationships/hyperlink" Target="https://www.oreilly.com/library/view/the-ims-ip/9780470019061/9780470019061_internet_security_association_and_key_ma.html" TargetMode="External"/><Relationship Id="rId2" Type="http://schemas.openxmlformats.org/officeDocument/2006/relationships/hyperlink" Target="https://www.techtarget.com/searchnetworking/definition/packet" TargetMode="External"/><Relationship Id="rId16"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hyperlink" Target="https://www.techtarget.com/whatis/definition/World-Wide-Web" TargetMode="External"/><Relationship Id="rId11" Type="http://schemas.openxmlformats.org/officeDocument/2006/relationships/hyperlink" Target="https://www.techtarget.com/searchsecurity/tip/How-to-encrypt-and-secure-a-website-using-HTTPS" TargetMode="External"/><Relationship Id="rId5" Type="http://schemas.openxmlformats.org/officeDocument/2006/relationships/hyperlink" Target="https://www.techtarget.com/searchnetworking/definition/domain-name-system" TargetMode="External"/><Relationship Id="rId15" Type="http://schemas.openxmlformats.org/officeDocument/2006/relationships/hyperlink" Target="https://www.techtarget.com/whatis/definition/IANA-Internet-Assigned-Numbers-Authority" TargetMode="External"/><Relationship Id="rId10" Type="http://schemas.openxmlformats.org/officeDocument/2006/relationships/hyperlink" Target="https://www.techtarget.com/searchsoftwarequality/definition/HTTPS" TargetMode="External"/><Relationship Id="rId4" Type="http://schemas.openxmlformats.org/officeDocument/2006/relationships/hyperlink" Target="https://www.techtarget.com/whatis/definition/SMTP-Simple-Mail-Transfer-Protocol" TargetMode="External"/><Relationship Id="rId9" Type="http://schemas.openxmlformats.org/officeDocument/2006/relationships/hyperlink" Target="https://www.techtarget.com/searchnetworking/definition/BGP-Border-Gateway-Protocol" TargetMode="External"/><Relationship Id="rId14" Type="http://schemas.openxmlformats.org/officeDocument/2006/relationships/hyperlink" Target="https://www.techtarget.com/searchenterprisedesktop/definition/Remote-Desktop-Protocol-RDP" TargetMode="External"/></Relationships>
</file>

<file path=ppt/slides/_rels/slide2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00.xml.rels><?xml version="1.0" encoding="UTF-8" standalone="yes"?>
<Relationships xmlns="http://schemas.openxmlformats.org/package/2006/relationships"><Relationship Id="rId3" Type="http://schemas.openxmlformats.org/officeDocument/2006/relationships/hyperlink" Target="https://www.javatpoint.com/computer-network-transport-layer" TargetMode="External"/><Relationship Id="rId2" Type="http://schemas.openxmlformats.org/officeDocument/2006/relationships/hyperlink" Target="https://www.javatpoint.com/udp-full-form" TargetMode="Externa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4.png"/><Relationship Id="rId1" Type="http://schemas.openxmlformats.org/officeDocument/2006/relationships/slideLayout" Target="../slideLayouts/slideLayout14.xml"/></Relationships>
</file>

<file path=ppt/slides/_rels/slide3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3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5.png"/><Relationship Id="rId1" Type="http://schemas.openxmlformats.org/officeDocument/2006/relationships/slideLayout" Target="../slideLayouts/slideLayout14.xml"/></Relationships>
</file>

<file path=ppt/slides/_rels/slide31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4.xml"/></Relationships>
</file>

<file path=ppt/slides/_rels/slide3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7.png"/><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8.png"/><Relationship Id="rId1" Type="http://schemas.openxmlformats.org/officeDocument/2006/relationships/slideLayout" Target="../slideLayouts/slideLayout14.xml"/></Relationships>
</file>

<file path=ppt/slides/_rels/slide3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9.png"/><Relationship Id="rId1" Type="http://schemas.openxmlformats.org/officeDocument/2006/relationships/slideLayout" Target="../slideLayouts/slideLayout14.xml"/></Relationships>
</file>

<file path=ppt/slides/_rels/slide3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0.png"/><Relationship Id="rId1" Type="http://schemas.openxmlformats.org/officeDocument/2006/relationships/slideLayout" Target="../slideLayouts/slideLayout14.xml"/></Relationships>
</file>

<file path=ppt/slides/_rels/slide3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1.png"/><Relationship Id="rId1" Type="http://schemas.openxmlformats.org/officeDocument/2006/relationships/slideLayout" Target="../slideLayouts/slideLayout1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4.png"/><Relationship Id="rId1" Type="http://schemas.openxmlformats.org/officeDocument/2006/relationships/slideLayout" Target="../slideLayouts/slideLayout14.xml"/><Relationship Id="rId4" Type="http://schemas.openxmlformats.org/officeDocument/2006/relationships/image" Target="../media/image135.jpeg"/></Relationships>
</file>

<file path=ppt/slides/_rels/slide3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3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gif"/><Relationship Id="rId1" Type="http://schemas.openxmlformats.org/officeDocument/2006/relationships/slideLayout" Target="../slideLayouts/slideLayout19.xml"/></Relationships>
</file>

<file path=ppt/slides/_rels/slide3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3.png"/><Relationship Id="rId1" Type="http://schemas.openxmlformats.org/officeDocument/2006/relationships/slideLayout" Target="../slideLayouts/slideLayout14.xml"/></Relationships>
</file>

<file path=ppt/slides/_rels/slide3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4.png"/><Relationship Id="rId1" Type="http://schemas.openxmlformats.org/officeDocument/2006/relationships/slideLayout" Target="../slideLayouts/slideLayout14.xml"/></Relationships>
</file>

<file path=ppt/slides/_rels/slide3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5.png"/><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6.png"/><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7.png"/><Relationship Id="rId1" Type="http://schemas.openxmlformats.org/officeDocument/2006/relationships/slideLayout" Target="../slideLayouts/slideLayout14.xml"/></Relationships>
</file>

<file path=ppt/slides/_rels/slide3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8.png"/><Relationship Id="rId1" Type="http://schemas.openxmlformats.org/officeDocument/2006/relationships/slideLayout" Target="../slideLayouts/slideLayout14.xml"/></Relationships>
</file>

<file path=ppt/slides/_rels/slide3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9.png"/><Relationship Id="rId1" Type="http://schemas.openxmlformats.org/officeDocument/2006/relationships/slideLayout" Target="../slideLayouts/slideLayout14.xml"/></Relationships>
</file>

<file path=ppt/slides/_rels/slide3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3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1.png"/><Relationship Id="rId1" Type="http://schemas.openxmlformats.org/officeDocument/2006/relationships/slideLayout" Target="../slideLayouts/slideLayout14.xml"/></Relationships>
</file>

<file path=ppt/slides/_rels/slide3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2.png"/><Relationship Id="rId1" Type="http://schemas.openxmlformats.org/officeDocument/2006/relationships/slideLayout" Target="../slideLayouts/slideLayout14.xml"/></Relationships>
</file>

<file path=ppt/slides/_rels/slide3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3.png"/><Relationship Id="rId1" Type="http://schemas.openxmlformats.org/officeDocument/2006/relationships/slideLayout" Target="../slideLayouts/slideLayout14.xml"/></Relationships>
</file>

<file path=ppt/slides/_rels/slide3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4.png"/><Relationship Id="rId1" Type="http://schemas.openxmlformats.org/officeDocument/2006/relationships/slideLayout" Target="../slideLayouts/slideLayout14.xml"/></Relationships>
</file>

<file path=ppt/slides/_rels/slide3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5.png"/><Relationship Id="rId1" Type="http://schemas.openxmlformats.org/officeDocument/2006/relationships/slideLayout" Target="../slideLayouts/slideLayout14.xml"/></Relationships>
</file>

<file path=ppt/slides/_rels/slide3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customXml" Target="../ink/ink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customXml" Target="../ink/ink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ustomXml" Target="../ink/ink5.xml"/><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customXml" Target="../ink/ink4.xml"/><Relationship Id="rId5" Type="http://schemas.openxmlformats.org/officeDocument/2006/relationships/image" Target="../media/image18.png"/><Relationship Id="rId4" Type="http://schemas.openxmlformats.org/officeDocument/2006/relationships/customXml" Target="../ink/ink3.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14.xml"/><Relationship Id="rId5" Type="http://schemas.openxmlformats.org/officeDocument/2006/relationships/image" Target="../media/image240.png"/><Relationship Id="rId4" Type="http://schemas.openxmlformats.org/officeDocument/2006/relationships/customXml" Target="../ink/ink6.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beginnersbook.com/2019/03/types-of-computer-network-lan-man-and-wan/" TargetMode="Externa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32.jpe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customXml" Target="../ink/ink7.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beginnersbook.com/2019/03/types-of-computer-network-lan-man-and-wan/" TargetMode="Externa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6984" y="857250"/>
            <a:ext cx="6727193" cy="5045395"/>
          </a:xfrm>
          <a:prstGeom prst="rect">
            <a:avLst/>
          </a:prstGeom>
          <a:solidFill>
            <a:srgbClr val="2F71A2"/>
          </a:solidFill>
          <a:ln w="25400" cap="flat" cmpd="sng" algn="ctr">
            <a:noFill/>
            <a:prstDash val="solid"/>
          </a:ln>
          <a:effectLst/>
        </p:spPr>
        <p:txBody>
          <a:bodyPr anchor="ctr"/>
          <a:lstStyle/>
          <a:p>
            <a:pPr algn="ctr">
              <a:defRPr/>
            </a:pPr>
            <a:endParaRPr lang="en-US" sz="1325" kern="0" dirty="0">
              <a:latin typeface="Calibri"/>
            </a:endParaRPr>
          </a:p>
        </p:txBody>
      </p:sp>
      <p:sp>
        <p:nvSpPr>
          <p:cNvPr id="5" name="Rectangle 4"/>
          <p:cNvSpPr/>
          <p:nvPr/>
        </p:nvSpPr>
        <p:spPr>
          <a:xfrm>
            <a:off x="1432644" y="2798327"/>
            <a:ext cx="6334774" cy="1591205"/>
          </a:xfrm>
          <a:prstGeom prst="rect">
            <a:avLst/>
          </a:prstGeom>
        </p:spPr>
        <p:txBody>
          <a:bodyPr wrap="square">
            <a:spAutoFit/>
          </a:bodyPr>
          <a:lstStyle/>
          <a:p>
            <a:pPr marL="9343" algn="ctr">
              <a:spcBef>
                <a:spcPts val="77"/>
              </a:spcBef>
              <a:defRPr/>
            </a:pPr>
            <a:r>
              <a:rPr lang="en-IN" sz="2060" b="1" kern="0" spc="-4" dirty="0">
                <a:latin typeface="Calibri" pitchFamily="34" charset="0"/>
                <a:cs typeface="Calibri" pitchFamily="34" charset="0"/>
              </a:rPr>
              <a:t>COMPUTER NETWORKS (AITC06)</a:t>
            </a:r>
            <a:endParaRPr lang="en-IN" sz="2060" b="1" kern="0" dirty="0">
              <a:latin typeface="Calibri" pitchFamily="34" charset="0"/>
              <a:cs typeface="Calibri" pitchFamily="34" charset="0"/>
            </a:endParaRPr>
          </a:p>
          <a:p>
            <a:pPr algn="ctr">
              <a:spcBef>
                <a:spcPts val="647"/>
              </a:spcBef>
            </a:pPr>
            <a:r>
              <a:rPr lang="en-US" sz="2060" b="1" spc="-4" dirty="0">
                <a:latin typeface="Calibri" pitchFamily="34" charset="0"/>
                <a:cs typeface="Calibri" pitchFamily="34" charset="0"/>
              </a:rPr>
              <a:t>INFORMATION TECHNOLOGY</a:t>
            </a:r>
          </a:p>
          <a:p>
            <a:pPr algn="ctr">
              <a:spcBef>
                <a:spcPts val="574"/>
              </a:spcBef>
            </a:pPr>
            <a:r>
              <a:rPr lang="en-US" sz="2060" b="1" spc="-62" dirty="0">
                <a:latin typeface="Calibri" pitchFamily="34" charset="0"/>
                <a:cs typeface="Calibri" pitchFamily="34" charset="0"/>
              </a:rPr>
              <a:t>IV </a:t>
            </a:r>
            <a:r>
              <a:rPr lang="en-US" sz="2060" b="1" spc="-4" dirty="0">
                <a:latin typeface="Calibri" pitchFamily="34" charset="0"/>
                <a:cs typeface="Calibri" pitchFamily="34" charset="0"/>
              </a:rPr>
              <a:t>SEMESTER, UG20</a:t>
            </a:r>
            <a:r>
              <a:rPr lang="en-US" sz="2060" dirty="0">
                <a:latin typeface="Calibri" pitchFamily="34" charset="0"/>
                <a:cs typeface="Calibri" pitchFamily="34" charset="0"/>
              </a:rPr>
              <a:t>​</a:t>
            </a:r>
          </a:p>
          <a:p>
            <a:pPr algn="ctr">
              <a:spcBef>
                <a:spcPts val="574"/>
              </a:spcBef>
            </a:pPr>
            <a:r>
              <a:rPr lang="en-US" sz="2060" dirty="0">
                <a:latin typeface="Calibri" pitchFamily="34" charset="0"/>
                <a:cs typeface="Calibri" pitchFamily="34" charset="0"/>
              </a:rPr>
              <a:t>(2022-2023)</a:t>
            </a:r>
          </a:p>
        </p:txBody>
      </p:sp>
      <p:sp>
        <p:nvSpPr>
          <p:cNvPr id="8" name="object 4"/>
          <p:cNvSpPr txBox="1"/>
          <p:nvPr/>
        </p:nvSpPr>
        <p:spPr>
          <a:xfrm>
            <a:off x="3767604" y="4633801"/>
            <a:ext cx="4099412" cy="1025098"/>
          </a:xfrm>
          <a:prstGeom prst="rect">
            <a:avLst/>
          </a:prstGeom>
        </p:spPr>
        <p:txBody>
          <a:bodyPr vert="horz" wrap="square" lIns="0" tIns="9344" rIns="0" bIns="0" rtlCol="0">
            <a:spAutoFit/>
          </a:bodyPr>
          <a:lstStyle/>
          <a:p>
            <a:r>
              <a:rPr lang="en-IN" sz="2400" b="1" spc="-4" dirty="0">
                <a:latin typeface="Calibri" pitchFamily="34" charset="0"/>
                <a:cs typeface="Calibri" pitchFamily="34" charset="0"/>
              </a:rPr>
              <a:t>Dr A KRISHNA CHAITANYA</a:t>
            </a:r>
          </a:p>
          <a:p>
            <a:r>
              <a:rPr lang="en-IN" sz="1400" spc="-86" dirty="0">
                <a:latin typeface="Times New Roman" pitchFamily="18" charset="0"/>
                <a:cs typeface="Times New Roman" pitchFamily="18" charset="0"/>
              </a:rPr>
              <a:t>Assistant Professor</a:t>
            </a:r>
            <a:endParaRPr lang="en-US" sz="1400" b="1" dirty="0">
              <a:latin typeface="Times New Roman" pitchFamily="18" charset="0"/>
              <a:cs typeface="Times New Roman" pitchFamily="18" charset="0"/>
            </a:endParaRPr>
          </a:p>
          <a:p>
            <a:r>
              <a:rPr lang="en-US" sz="1400" dirty="0"/>
              <a:t>Information Technology</a:t>
            </a:r>
          </a:p>
          <a:p>
            <a:r>
              <a:rPr lang="en-US" sz="1400" dirty="0"/>
              <a:t>Institute of Aeronautical Engineering</a:t>
            </a:r>
            <a:endParaRPr lang="en-US" sz="1325" dirty="0"/>
          </a:p>
        </p:txBody>
      </p:sp>
      <p:pic>
        <p:nvPicPr>
          <p:cNvPr id="7" name="Picture 6">
            <a:extLst>
              <a:ext uri="{FF2B5EF4-FFF2-40B4-BE49-F238E27FC236}">
                <a16:creationId xmlns:a16="http://schemas.microsoft.com/office/drawing/2014/main" id="{5F5C5E1A-1849-4E13-A2A7-47C661BED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911" y="1017756"/>
            <a:ext cx="1340179" cy="1536302"/>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IN" sz="3000" b="1" dirty="0">
                <a:solidFill>
                  <a:schemeClr val="bg1"/>
                </a:solidFill>
                <a:ea typeface="Verdana" panose="020B0604030504040204" pitchFamily="34" charset="0"/>
              </a:rPr>
              <a:t>Mesh Topology</a:t>
            </a:r>
            <a:endParaRPr lang="en-US" sz="3000" dirty="0"/>
          </a:p>
        </p:txBody>
      </p:sp>
      <p:sp>
        <p:nvSpPr>
          <p:cNvPr id="3" name="Text Placeholder 2"/>
          <p:cNvSpPr>
            <a:spLocks noGrp="1"/>
          </p:cNvSpPr>
          <p:nvPr>
            <p:ph type="body" sz="half" idx="1"/>
          </p:nvPr>
        </p:nvSpPr>
        <p:spPr>
          <a:xfrm>
            <a:off x="228600" y="990600"/>
            <a:ext cx="8686800" cy="4525963"/>
          </a:xfrm>
        </p:spPr>
        <p:txBody>
          <a:bodyPr>
            <a:normAutofit lnSpcReduction="10000"/>
          </a:bodyPr>
          <a:lstStyle/>
          <a:p>
            <a:pPr>
              <a:lnSpc>
                <a:spcPct val="150000"/>
              </a:lnSpc>
            </a:pPr>
            <a:r>
              <a:rPr lang="en-US" sz="2800" dirty="0"/>
              <a:t>In a mesh topology, every device has a </a:t>
            </a:r>
            <a:r>
              <a:rPr lang="en-US" sz="2800" b="1" dirty="0"/>
              <a:t>dedicated point-to-point link </a:t>
            </a:r>
            <a:r>
              <a:rPr lang="en-US" sz="2800" dirty="0"/>
              <a:t>to every other device.</a:t>
            </a:r>
            <a:endParaRPr lang="en-IN" sz="2600" dirty="0">
              <a:latin typeface="+mj-lt"/>
              <a:ea typeface="Verdana" panose="020B0604030504040204" pitchFamily="34" charset="0"/>
            </a:endParaRPr>
          </a:p>
          <a:p>
            <a:pPr>
              <a:lnSpc>
                <a:spcPct val="150000"/>
              </a:lnSpc>
            </a:pPr>
            <a:r>
              <a:rPr lang="en-US" sz="2800" dirty="0"/>
              <a:t>To find the number of physical links in a fully connected mesh network with n nodes, we first consider that each node must be connected to  every other node.</a:t>
            </a:r>
          </a:p>
          <a:p>
            <a:pPr>
              <a:lnSpc>
                <a:spcPct val="150000"/>
              </a:lnSpc>
            </a:pPr>
            <a:r>
              <a:rPr lang="en-US" sz="2800" dirty="0"/>
              <a:t>We need </a:t>
            </a:r>
            <a:r>
              <a:rPr lang="en-US" sz="2800" b="1" dirty="0"/>
              <a:t>n (n – 1) physical  </a:t>
            </a:r>
            <a:r>
              <a:rPr lang="en-US" sz="2800" dirty="0"/>
              <a:t>links.</a:t>
            </a:r>
          </a:p>
          <a:p>
            <a:pPr>
              <a:lnSpc>
                <a:spcPct val="150000"/>
              </a:lnSpc>
            </a:pPr>
            <a:r>
              <a:rPr lang="en-US" sz="2800" dirty="0"/>
              <a:t>we need </a:t>
            </a:r>
            <a:r>
              <a:rPr lang="en-US" sz="2800" b="1" dirty="0"/>
              <a:t>n (n – 1) / 2 duplex-mode links</a:t>
            </a:r>
            <a:r>
              <a:rPr lang="en-US" sz="2800" b="1" i="1" dirty="0"/>
              <a:t>.</a:t>
            </a:r>
            <a:endParaRPr lang="en-US" sz="2600" dirty="0">
              <a:latin typeface="+mj-lt"/>
            </a:endParaRPr>
          </a:p>
        </p:txBody>
      </p:sp>
      <p:pic>
        <p:nvPicPr>
          <p:cNvPr id="4" name="Picture 3">
            <a:extLst>
              <a:ext uri="{FF2B5EF4-FFF2-40B4-BE49-F238E27FC236}">
                <a16:creationId xmlns:a16="http://schemas.microsoft.com/office/drawing/2014/main" id="{E0D7287A-E7F9-5B11-2F4F-7ACA41AFB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735"/>
            <a:ext cx="761999" cy="87351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295E-ACB5-4DF8-AD41-ACCCBFAC0446}"/>
              </a:ext>
            </a:extLst>
          </p:cNvPr>
          <p:cNvSpPr>
            <a:spLocks noGrp="1"/>
          </p:cNvSpPr>
          <p:nvPr>
            <p:ph type="title"/>
          </p:nvPr>
        </p:nvSpPr>
        <p:spPr>
          <a:xfrm>
            <a:off x="457200" y="274638"/>
            <a:ext cx="8229600" cy="487362"/>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F80135C6-A1E3-4241-BBD8-FC9BC4D87576}"/>
              </a:ext>
            </a:extLst>
          </p:cNvPr>
          <p:cNvSpPr>
            <a:spLocks noGrp="1"/>
          </p:cNvSpPr>
          <p:nvPr>
            <p:ph idx="1"/>
          </p:nvPr>
        </p:nvSpPr>
        <p:spPr>
          <a:xfrm>
            <a:off x="457200" y="838200"/>
            <a:ext cx="8229600" cy="5638800"/>
          </a:xfrm>
        </p:spPr>
        <p:txBody>
          <a:bodyPr>
            <a:normAutofit/>
          </a:bodyPr>
          <a:lstStyle/>
          <a:p>
            <a:pPr algn="l"/>
            <a:r>
              <a:rPr lang="en-US" b="1" i="0" dirty="0">
                <a:solidFill>
                  <a:srgbClr val="222426"/>
                </a:solidFill>
                <a:effectLst/>
                <a:latin typeface="Roboto" panose="02000000000000000000" pitchFamily="2" charset="0"/>
              </a:rPr>
              <a:t>Advantages of Terrestrial type microwave transmission:</a:t>
            </a:r>
            <a:endParaRPr lang="en-US" b="0" i="0" dirty="0">
              <a:solidFill>
                <a:srgbClr val="222426"/>
              </a:solidFill>
              <a:effectLst/>
              <a:latin typeface="Roboto" panose="02000000000000000000" pitchFamily="2" charset="0"/>
            </a:endParaRPr>
          </a:p>
          <a:p>
            <a:pPr algn="l">
              <a:buFont typeface="+mj-lt"/>
              <a:buAutoNum type="arabicPeriod"/>
            </a:pPr>
            <a:r>
              <a:rPr lang="en-US" sz="2200" b="0" i="0" dirty="0">
                <a:solidFill>
                  <a:srgbClr val="222426"/>
                </a:solidFill>
                <a:effectLst/>
                <a:latin typeface="Roboto" panose="02000000000000000000" pitchFamily="2" charset="0"/>
              </a:rPr>
              <a:t>It is cheaper than cable transmission</a:t>
            </a:r>
          </a:p>
          <a:p>
            <a:pPr algn="l">
              <a:buFont typeface="+mj-lt"/>
              <a:buAutoNum type="arabicPeriod"/>
            </a:pPr>
            <a:r>
              <a:rPr lang="en-US" sz="2200" b="0" i="0" dirty="0">
                <a:solidFill>
                  <a:srgbClr val="222426"/>
                </a:solidFill>
                <a:effectLst/>
                <a:latin typeface="Roboto" panose="02000000000000000000" pitchFamily="2" charset="0"/>
              </a:rPr>
              <a:t>Possible to implement in areas where cable transmission is difficult to implement such as hill areas.</a:t>
            </a:r>
          </a:p>
          <a:p>
            <a:pPr algn="l"/>
            <a:r>
              <a:rPr lang="en-US" b="1" i="0" dirty="0">
                <a:solidFill>
                  <a:srgbClr val="222426"/>
                </a:solidFill>
                <a:effectLst/>
                <a:latin typeface="Roboto" panose="02000000000000000000" pitchFamily="2" charset="0"/>
              </a:rPr>
              <a:t>Disadvantages of Terrestrial type microwave transmission:</a:t>
            </a:r>
            <a:endParaRPr lang="en-US" b="0" i="0" dirty="0">
              <a:solidFill>
                <a:srgbClr val="222426"/>
              </a:solidFill>
              <a:effectLst/>
              <a:latin typeface="Roboto" panose="02000000000000000000" pitchFamily="2" charset="0"/>
            </a:endParaRPr>
          </a:p>
          <a:p>
            <a:pPr algn="l">
              <a:buFont typeface="+mj-lt"/>
              <a:buAutoNum type="arabicPeriod"/>
            </a:pPr>
            <a:r>
              <a:rPr lang="en-US" sz="2400" b="0" i="0" dirty="0">
                <a:solidFill>
                  <a:srgbClr val="222426"/>
                </a:solidFill>
                <a:effectLst/>
                <a:latin typeface="Roboto" panose="02000000000000000000" pitchFamily="2" charset="0"/>
              </a:rPr>
              <a:t>Not secure, susceptible to eavesdropping.</a:t>
            </a:r>
          </a:p>
          <a:p>
            <a:pPr algn="l">
              <a:buFont typeface="+mj-lt"/>
              <a:buAutoNum type="arabicPeriod"/>
            </a:pPr>
            <a:r>
              <a:rPr lang="en-US" sz="2400" b="0" i="0" dirty="0">
                <a:solidFill>
                  <a:srgbClr val="222426"/>
                </a:solidFill>
                <a:effectLst/>
                <a:latin typeface="Roboto" panose="02000000000000000000" pitchFamily="2" charset="0"/>
              </a:rPr>
              <a:t>Weather condition can affect the transmission.</a:t>
            </a:r>
          </a:p>
          <a:p>
            <a:pPr algn="l">
              <a:buFont typeface="+mj-lt"/>
              <a:buAutoNum type="arabicPeriod"/>
            </a:pPr>
            <a:r>
              <a:rPr lang="en-US" sz="2400" b="0" i="0" dirty="0">
                <a:solidFill>
                  <a:srgbClr val="222426"/>
                </a:solidFill>
                <a:effectLst/>
                <a:latin typeface="Roboto" panose="02000000000000000000" pitchFamily="2" charset="0"/>
              </a:rPr>
              <a:t>Limited bandwidth.</a:t>
            </a:r>
          </a:p>
          <a:p>
            <a:endParaRPr lang="en-US" dirty="0"/>
          </a:p>
        </p:txBody>
      </p:sp>
      <p:pic>
        <p:nvPicPr>
          <p:cNvPr id="4" name="Picture 3">
            <a:extLst>
              <a:ext uri="{FF2B5EF4-FFF2-40B4-BE49-F238E27FC236}">
                <a16:creationId xmlns:a16="http://schemas.microsoft.com/office/drawing/2014/main" id="{3670A4D0-DBE7-0BF6-B52C-1B53CA4DC8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4860969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9662-3CBE-4F37-8CE2-223D7C589212}"/>
              </a:ext>
            </a:extLst>
          </p:cNvPr>
          <p:cNvSpPr>
            <a:spLocks noGrp="1"/>
          </p:cNvSpPr>
          <p:nvPr>
            <p:ph type="title"/>
          </p:nvPr>
        </p:nvSpPr>
        <p:spPr>
          <a:xfrm>
            <a:off x="457200" y="274638"/>
            <a:ext cx="8229600" cy="868362"/>
          </a:xfrm>
        </p:spPr>
        <p:txBody>
          <a:bodyPr>
            <a:normAutofit fontScale="90000"/>
          </a:bodyPr>
          <a:lstStyle/>
          <a:p>
            <a:r>
              <a:rPr lang="en-US" sz="4000" b="1" i="0" dirty="0">
                <a:solidFill>
                  <a:schemeClr val="bg1"/>
                </a:solidFill>
                <a:effectLst/>
                <a:latin typeface="PT Sans" panose="020B0503020203020204" pitchFamily="34" charset="0"/>
              </a:rPr>
              <a:t>Satellite type microwave transmission</a:t>
            </a:r>
            <a:br>
              <a:rPr lang="en-US" b="1" i="0" dirty="0">
                <a:solidFill>
                  <a:srgbClr val="444542"/>
                </a:solidFill>
                <a:effectLst/>
                <a:latin typeface="PT Sans" panose="020B0503020203020204" pitchFamily="34" charset="0"/>
              </a:rPr>
            </a:br>
            <a:endParaRPr lang="en-US" dirty="0"/>
          </a:p>
        </p:txBody>
      </p:sp>
      <p:sp>
        <p:nvSpPr>
          <p:cNvPr id="3" name="Content Placeholder 2">
            <a:extLst>
              <a:ext uri="{FF2B5EF4-FFF2-40B4-BE49-F238E27FC236}">
                <a16:creationId xmlns:a16="http://schemas.microsoft.com/office/drawing/2014/main" id="{BEF54424-3529-41C3-AA7E-394040AAAB1C}"/>
              </a:ext>
            </a:extLst>
          </p:cNvPr>
          <p:cNvSpPr>
            <a:spLocks noGrp="1"/>
          </p:cNvSpPr>
          <p:nvPr>
            <p:ph idx="1"/>
          </p:nvPr>
        </p:nvSpPr>
        <p:spPr>
          <a:xfrm>
            <a:off x="457200" y="1219200"/>
            <a:ext cx="8229600" cy="4906963"/>
          </a:xfrm>
        </p:spPr>
        <p:txBody>
          <a:bodyPr>
            <a:normAutofit fontScale="85000" lnSpcReduction="10000"/>
          </a:bodyPr>
          <a:lstStyle/>
          <a:p>
            <a:pPr algn="l">
              <a:lnSpc>
                <a:spcPct val="150000"/>
              </a:lnSpc>
            </a:pPr>
            <a:r>
              <a:rPr lang="en-US" b="1" i="0" dirty="0">
                <a:solidFill>
                  <a:srgbClr val="222426"/>
                </a:solidFill>
                <a:effectLst/>
                <a:latin typeface="Roboto" panose="02000000000000000000" pitchFamily="2" charset="0"/>
              </a:rPr>
              <a:t>Advantages of Satellite type transmission:</a:t>
            </a:r>
            <a:endParaRPr lang="en-US" b="0" i="0" dirty="0">
              <a:solidFill>
                <a:srgbClr val="222426"/>
              </a:solidFill>
              <a:effectLst/>
              <a:latin typeface="Roboto" panose="02000000000000000000" pitchFamily="2" charset="0"/>
            </a:endParaRPr>
          </a:p>
          <a:p>
            <a:pPr algn="l">
              <a:lnSpc>
                <a:spcPct val="150000"/>
              </a:lnSpc>
              <a:buFont typeface="+mj-lt"/>
              <a:buAutoNum type="arabicPeriod"/>
            </a:pPr>
            <a:r>
              <a:rPr lang="en-US" b="0" i="0" dirty="0">
                <a:solidFill>
                  <a:srgbClr val="222426"/>
                </a:solidFill>
                <a:effectLst/>
                <a:latin typeface="Roboto" panose="02000000000000000000" pitchFamily="2" charset="0"/>
              </a:rPr>
              <a:t>The transmission can be done to the longer distances.</a:t>
            </a:r>
          </a:p>
          <a:p>
            <a:pPr algn="l">
              <a:lnSpc>
                <a:spcPct val="150000"/>
              </a:lnSpc>
              <a:buFont typeface="+mj-lt"/>
              <a:buAutoNum type="arabicPeriod"/>
            </a:pPr>
            <a:r>
              <a:rPr lang="en-US" b="0" i="0" dirty="0">
                <a:solidFill>
                  <a:srgbClr val="222426"/>
                </a:solidFill>
                <a:effectLst/>
                <a:latin typeface="Roboto" panose="02000000000000000000" pitchFamily="2" charset="0"/>
              </a:rPr>
              <a:t>Unlike terrestrial transmission where the implementation cost goes higher based on the transmission distance, the satellite communication is unaffected by the distance of the data transmission.</a:t>
            </a:r>
          </a:p>
          <a:p>
            <a:endParaRPr lang="en-US" dirty="0"/>
          </a:p>
        </p:txBody>
      </p:sp>
      <p:pic>
        <p:nvPicPr>
          <p:cNvPr id="4" name="Picture 3">
            <a:extLst>
              <a:ext uri="{FF2B5EF4-FFF2-40B4-BE49-F238E27FC236}">
                <a16:creationId xmlns:a16="http://schemas.microsoft.com/office/drawing/2014/main" id="{9CC67178-535A-E49B-507F-90948DBECB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0423538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7CC4-159C-4217-823F-DDD8CD2D1AE1}"/>
              </a:ext>
            </a:extLst>
          </p:cNvPr>
          <p:cNvSpPr>
            <a:spLocks noGrp="1"/>
          </p:cNvSpPr>
          <p:nvPr>
            <p:ph type="title"/>
          </p:nvPr>
        </p:nvSpPr>
        <p:spPr>
          <a:xfrm>
            <a:off x="457200" y="274638"/>
            <a:ext cx="8229600" cy="639762"/>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B17E6D67-CE3C-4796-B8E4-F437EEEB465F}"/>
              </a:ext>
            </a:extLst>
          </p:cNvPr>
          <p:cNvSpPr>
            <a:spLocks noGrp="1"/>
          </p:cNvSpPr>
          <p:nvPr>
            <p:ph idx="1"/>
          </p:nvPr>
        </p:nvSpPr>
        <p:spPr>
          <a:xfrm>
            <a:off x="457200" y="1066800"/>
            <a:ext cx="8229600" cy="5059363"/>
          </a:xfrm>
        </p:spPr>
        <p:txBody>
          <a:bodyPr>
            <a:normAutofit fontScale="85000" lnSpcReduction="10000"/>
          </a:bodyPr>
          <a:lstStyle/>
          <a:p>
            <a:pPr>
              <a:lnSpc>
                <a:spcPct val="160000"/>
              </a:lnSpc>
            </a:pPr>
            <a:r>
              <a:rPr lang="en-US" b="1" i="0" dirty="0">
                <a:solidFill>
                  <a:srgbClr val="222426"/>
                </a:solidFill>
                <a:effectLst/>
                <a:latin typeface="Roboto" panose="02000000000000000000" pitchFamily="2" charset="0"/>
              </a:rPr>
              <a:t>Disadvantages of Satellite type transmission:</a:t>
            </a:r>
            <a:endParaRPr lang="en-US" b="0" i="0" dirty="0">
              <a:solidFill>
                <a:srgbClr val="000000"/>
              </a:solidFill>
              <a:effectLst/>
              <a:latin typeface="inter-regular"/>
            </a:endParaRPr>
          </a:p>
          <a:p>
            <a:pPr marL="514350" indent="-514350">
              <a:lnSpc>
                <a:spcPct val="160000"/>
              </a:lnSpc>
              <a:buFont typeface="+mj-lt"/>
              <a:buAutoNum type="arabicPeriod"/>
            </a:pPr>
            <a:r>
              <a:rPr lang="en-US" b="0" i="0" dirty="0">
                <a:solidFill>
                  <a:srgbClr val="000000"/>
                </a:solidFill>
                <a:effectLst/>
                <a:latin typeface="inter-regular"/>
              </a:rPr>
              <a:t>Satellite designing and development requires more time and higher cost.</a:t>
            </a:r>
          </a:p>
          <a:p>
            <a:pPr marL="514350" indent="-514350">
              <a:lnSpc>
                <a:spcPct val="160000"/>
              </a:lnSpc>
              <a:buFont typeface="+mj-lt"/>
              <a:buAutoNum type="arabicPeriod"/>
            </a:pPr>
            <a:r>
              <a:rPr lang="en-US" b="0" i="0" dirty="0">
                <a:solidFill>
                  <a:srgbClr val="000000"/>
                </a:solidFill>
                <a:effectLst/>
                <a:latin typeface="inter-regular"/>
              </a:rPr>
              <a:t>The life of the satellite is about 12-15 years. Due to this reason, another launch of the satellite has to be planned before it becomes non-functional.</a:t>
            </a:r>
          </a:p>
          <a:p>
            <a:pPr marL="514350" indent="-514350">
              <a:lnSpc>
                <a:spcPct val="160000"/>
              </a:lnSpc>
              <a:buFont typeface="+mj-lt"/>
              <a:buAutoNum type="arabicPeriod"/>
            </a:pPr>
            <a:r>
              <a:rPr lang="en-US" b="0" i="0" dirty="0">
                <a:solidFill>
                  <a:srgbClr val="222426"/>
                </a:solidFill>
                <a:effectLst/>
                <a:latin typeface="Roboto" panose="02000000000000000000" pitchFamily="2" charset="0"/>
              </a:rPr>
              <a:t>Installation of satellite is extremely tough.</a:t>
            </a:r>
          </a:p>
          <a:p>
            <a:endParaRPr lang="en-US" dirty="0"/>
          </a:p>
        </p:txBody>
      </p:sp>
      <p:pic>
        <p:nvPicPr>
          <p:cNvPr id="4" name="Picture 3">
            <a:extLst>
              <a:ext uri="{FF2B5EF4-FFF2-40B4-BE49-F238E27FC236}">
                <a16:creationId xmlns:a16="http://schemas.microsoft.com/office/drawing/2014/main" id="{0D8E6B7F-F67B-0734-6328-434408DD37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6520360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7BA73-4484-4228-82BE-BF2F20CAEC94}"/>
              </a:ext>
            </a:extLst>
          </p:cNvPr>
          <p:cNvSpPr>
            <a:spLocks noGrp="1"/>
          </p:cNvSpPr>
          <p:nvPr>
            <p:ph type="title"/>
          </p:nvPr>
        </p:nvSpPr>
        <p:spPr/>
        <p:txBody>
          <a:bodyPr>
            <a:normAutofit fontScale="90000"/>
          </a:bodyPr>
          <a:lstStyle/>
          <a:p>
            <a:r>
              <a:rPr lang="en-US" b="1" i="0" dirty="0">
                <a:solidFill>
                  <a:schemeClr val="bg1"/>
                </a:solidFill>
                <a:effectLst/>
                <a:latin typeface="PT Sans" panose="020B0503020203020204" pitchFamily="34" charset="0"/>
              </a:rPr>
              <a:t>Infrared Transmission</a:t>
            </a:r>
            <a:br>
              <a:rPr lang="en-US" b="1" i="0" dirty="0">
                <a:solidFill>
                  <a:srgbClr val="444542"/>
                </a:solidFill>
                <a:effectLst/>
                <a:latin typeface="PT Sans" panose="020B0503020203020204" pitchFamily="34" charset="0"/>
              </a:rPr>
            </a:br>
            <a:endParaRPr lang="en-US" dirty="0"/>
          </a:p>
        </p:txBody>
      </p:sp>
      <p:sp>
        <p:nvSpPr>
          <p:cNvPr id="3" name="Content Placeholder 2">
            <a:extLst>
              <a:ext uri="{FF2B5EF4-FFF2-40B4-BE49-F238E27FC236}">
                <a16:creationId xmlns:a16="http://schemas.microsoft.com/office/drawing/2014/main" id="{31BED9F1-F0DB-4611-88F9-F15329B1E7C2}"/>
              </a:ext>
            </a:extLst>
          </p:cNvPr>
          <p:cNvSpPr>
            <a:spLocks noGrp="1"/>
          </p:cNvSpPr>
          <p:nvPr>
            <p:ph idx="1"/>
          </p:nvPr>
        </p:nvSpPr>
        <p:spPr>
          <a:xfrm>
            <a:off x="457200" y="1143000"/>
            <a:ext cx="8229600" cy="4983163"/>
          </a:xfrm>
        </p:spPr>
        <p:txBody>
          <a:bodyPr>
            <a:normAutofit fontScale="92500" lnSpcReduction="10000"/>
          </a:bodyPr>
          <a:lstStyle/>
          <a:p>
            <a:pPr algn="l">
              <a:lnSpc>
                <a:spcPct val="150000"/>
              </a:lnSpc>
              <a:buFont typeface="+mj-lt"/>
              <a:buAutoNum type="arabicPeriod"/>
            </a:pPr>
            <a:r>
              <a:rPr lang="en-US" b="0" i="0" dirty="0">
                <a:solidFill>
                  <a:srgbClr val="222426"/>
                </a:solidFill>
                <a:effectLst/>
                <a:latin typeface="Roboto" panose="02000000000000000000" pitchFamily="2" charset="0"/>
              </a:rPr>
              <a:t>Infrared waves are highest frequency waves, frequency ranges from 300GHz to 400 THz.</a:t>
            </a:r>
          </a:p>
          <a:p>
            <a:pPr algn="l">
              <a:lnSpc>
                <a:spcPct val="150000"/>
              </a:lnSpc>
              <a:buFont typeface="+mj-lt"/>
              <a:buAutoNum type="arabicPeriod"/>
            </a:pPr>
            <a:r>
              <a:rPr lang="en-US" b="0" i="0" dirty="0">
                <a:solidFill>
                  <a:srgbClr val="222426"/>
                </a:solidFill>
                <a:effectLst/>
                <a:latin typeface="Roboto" panose="02000000000000000000" pitchFamily="2" charset="0"/>
              </a:rPr>
              <a:t>Suitable for short distance communication.</a:t>
            </a:r>
          </a:p>
          <a:p>
            <a:pPr algn="l">
              <a:lnSpc>
                <a:spcPct val="150000"/>
              </a:lnSpc>
              <a:buFont typeface="+mj-lt"/>
              <a:buAutoNum type="arabicPeriod"/>
            </a:pPr>
            <a:r>
              <a:rPr lang="en-US" b="0" i="0" dirty="0">
                <a:solidFill>
                  <a:srgbClr val="222426"/>
                </a:solidFill>
                <a:effectLst/>
                <a:latin typeface="Roboto" panose="02000000000000000000" pitchFamily="2" charset="0"/>
              </a:rPr>
              <a:t>Bandwidth is high so data transmit rate is high compared to other mediums.</a:t>
            </a:r>
          </a:p>
          <a:p>
            <a:pPr algn="l">
              <a:lnSpc>
                <a:spcPct val="150000"/>
              </a:lnSpc>
              <a:buFont typeface="+mj-lt"/>
              <a:buAutoNum type="arabicPeriod"/>
            </a:pPr>
            <a:r>
              <a:rPr lang="en-US" b="0" i="0" dirty="0">
                <a:solidFill>
                  <a:srgbClr val="222426"/>
                </a:solidFill>
                <a:effectLst/>
                <a:latin typeface="Roboto" panose="02000000000000000000" pitchFamily="2" charset="0"/>
              </a:rPr>
              <a:t>These waves cannot penetrate walls, thus they are ideal for isolated communications.</a:t>
            </a:r>
          </a:p>
          <a:p>
            <a:endParaRPr lang="en-US" dirty="0"/>
          </a:p>
        </p:txBody>
      </p:sp>
      <p:pic>
        <p:nvPicPr>
          <p:cNvPr id="4" name="Picture 3">
            <a:extLst>
              <a:ext uri="{FF2B5EF4-FFF2-40B4-BE49-F238E27FC236}">
                <a16:creationId xmlns:a16="http://schemas.microsoft.com/office/drawing/2014/main" id="{DED77CAB-4A61-31C5-1005-CED28201B8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9518331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7BA73-4484-4228-82BE-BF2F20CAEC94}"/>
              </a:ext>
            </a:extLst>
          </p:cNvPr>
          <p:cNvSpPr>
            <a:spLocks noGrp="1"/>
          </p:cNvSpPr>
          <p:nvPr>
            <p:ph type="title"/>
          </p:nvPr>
        </p:nvSpPr>
        <p:spPr/>
        <p:txBody>
          <a:bodyPr>
            <a:normAutofit fontScale="90000"/>
          </a:bodyPr>
          <a:lstStyle/>
          <a:p>
            <a:r>
              <a:rPr lang="en-US" b="1" i="0" dirty="0">
                <a:solidFill>
                  <a:schemeClr val="bg1"/>
                </a:solidFill>
                <a:effectLst/>
                <a:latin typeface="PT Sans" panose="020B0503020203020204" pitchFamily="34" charset="0"/>
              </a:rPr>
              <a:t>Infrared Transmission</a:t>
            </a:r>
            <a:br>
              <a:rPr lang="en-US" b="1" i="0" dirty="0">
                <a:solidFill>
                  <a:srgbClr val="444542"/>
                </a:solidFill>
                <a:effectLst/>
                <a:latin typeface="PT Sans" panose="020B0503020203020204" pitchFamily="34" charset="0"/>
              </a:rPr>
            </a:br>
            <a:endParaRPr lang="en-US" dirty="0"/>
          </a:p>
        </p:txBody>
      </p:sp>
      <p:pic>
        <p:nvPicPr>
          <p:cNvPr id="4" name="Picture 3">
            <a:extLst>
              <a:ext uri="{FF2B5EF4-FFF2-40B4-BE49-F238E27FC236}">
                <a16:creationId xmlns:a16="http://schemas.microsoft.com/office/drawing/2014/main" id="{DED77CAB-4A61-31C5-1005-CED28201B8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6" name="Content Placeholder 5">
            <a:extLst>
              <a:ext uri="{FF2B5EF4-FFF2-40B4-BE49-F238E27FC236}">
                <a16:creationId xmlns:a16="http://schemas.microsoft.com/office/drawing/2014/main" id="{1B0AA9A4-904A-0545-60E2-AF9398DCE0E9}"/>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C587643E-72C3-4EE3-4FED-B304C0055248}"/>
              </a:ext>
            </a:extLst>
          </p:cNvPr>
          <p:cNvPicPr>
            <a:picLocks noChangeAspect="1"/>
          </p:cNvPicPr>
          <p:nvPr/>
        </p:nvPicPr>
        <p:blipFill>
          <a:blip r:embed="rId3"/>
          <a:stretch>
            <a:fillRect/>
          </a:stretch>
        </p:blipFill>
        <p:spPr>
          <a:xfrm>
            <a:off x="242888" y="1184224"/>
            <a:ext cx="8672512" cy="4145014"/>
          </a:xfrm>
          <a:prstGeom prst="rect">
            <a:avLst/>
          </a:prstGeom>
        </p:spPr>
      </p:pic>
    </p:spTree>
    <p:extLst>
      <p:ext uri="{BB962C8B-B14F-4D97-AF65-F5344CB8AC3E}">
        <p14:creationId xmlns:p14="http://schemas.microsoft.com/office/powerpoint/2010/main" val="13182526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0D78-564D-4E7C-BC27-83654838C4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C8F98F-B078-4863-91DD-FDE2F3E215BB}"/>
              </a:ext>
            </a:extLst>
          </p:cNvPr>
          <p:cNvSpPr>
            <a:spLocks noGrp="1"/>
          </p:cNvSpPr>
          <p:nvPr>
            <p:ph idx="1"/>
          </p:nvPr>
        </p:nvSpPr>
        <p:spPr/>
        <p:txBody>
          <a:bodyPr>
            <a:normAutofit/>
          </a:bodyPr>
          <a:lstStyle/>
          <a:p>
            <a:pPr algn="l">
              <a:lnSpc>
                <a:spcPct val="150000"/>
              </a:lnSpc>
            </a:pPr>
            <a:r>
              <a:rPr lang="en-US" b="1" i="0" dirty="0">
                <a:solidFill>
                  <a:srgbClr val="222426"/>
                </a:solidFill>
                <a:effectLst/>
                <a:latin typeface="Roboto" panose="02000000000000000000" pitchFamily="2" charset="0"/>
              </a:rPr>
              <a:t>Advantages of Infrared Transmission:</a:t>
            </a:r>
            <a:endParaRPr lang="en-US" b="0" i="0" dirty="0">
              <a:solidFill>
                <a:srgbClr val="222426"/>
              </a:solidFill>
              <a:effectLst/>
              <a:latin typeface="Roboto" panose="02000000000000000000" pitchFamily="2" charset="0"/>
            </a:endParaRPr>
          </a:p>
          <a:p>
            <a:pPr algn="l">
              <a:lnSpc>
                <a:spcPct val="150000"/>
              </a:lnSpc>
              <a:buFont typeface="+mj-lt"/>
              <a:buAutoNum type="arabicPeriod"/>
            </a:pPr>
            <a:r>
              <a:rPr lang="en-US" b="0" i="0" dirty="0">
                <a:solidFill>
                  <a:srgbClr val="222426"/>
                </a:solidFill>
                <a:effectLst/>
                <a:latin typeface="Roboto" panose="02000000000000000000" pitchFamily="2" charset="0"/>
              </a:rPr>
              <a:t>Secure</a:t>
            </a:r>
          </a:p>
          <a:p>
            <a:pPr algn="l">
              <a:lnSpc>
                <a:spcPct val="150000"/>
              </a:lnSpc>
              <a:buFont typeface="+mj-lt"/>
              <a:buAutoNum type="arabicPeriod"/>
            </a:pPr>
            <a:r>
              <a:rPr lang="en-US" b="0" i="0" dirty="0">
                <a:solidFill>
                  <a:srgbClr val="222426"/>
                </a:solidFill>
                <a:effectLst/>
                <a:latin typeface="Roboto" panose="02000000000000000000" pitchFamily="2" charset="0"/>
              </a:rPr>
              <a:t>High speed</a:t>
            </a:r>
          </a:p>
          <a:p>
            <a:pPr algn="l">
              <a:lnSpc>
                <a:spcPct val="150000"/>
              </a:lnSpc>
              <a:buFont typeface="+mj-lt"/>
              <a:buAutoNum type="arabicPeriod"/>
            </a:pPr>
            <a:r>
              <a:rPr lang="en-US" b="0" i="0" dirty="0">
                <a:solidFill>
                  <a:srgbClr val="222426"/>
                </a:solidFill>
                <a:effectLst/>
                <a:latin typeface="Roboto" panose="02000000000000000000" pitchFamily="2" charset="0"/>
              </a:rPr>
              <a:t>High frequency signals</a:t>
            </a:r>
          </a:p>
          <a:p>
            <a:pPr algn="l">
              <a:lnSpc>
                <a:spcPct val="150000"/>
              </a:lnSpc>
              <a:buFont typeface="+mj-lt"/>
              <a:buAutoNum type="arabicPeriod"/>
            </a:pPr>
            <a:r>
              <a:rPr lang="en-US" b="0" i="0" dirty="0">
                <a:solidFill>
                  <a:srgbClr val="222426"/>
                </a:solidFill>
                <a:effectLst/>
                <a:latin typeface="Roboto" panose="02000000000000000000" pitchFamily="2" charset="0"/>
              </a:rPr>
              <a:t>High data transfer rate</a:t>
            </a:r>
          </a:p>
          <a:p>
            <a:pPr marL="0" indent="0">
              <a:buNone/>
            </a:pPr>
            <a:endParaRPr lang="en-US" dirty="0"/>
          </a:p>
        </p:txBody>
      </p:sp>
      <p:pic>
        <p:nvPicPr>
          <p:cNvPr id="4" name="Picture 3">
            <a:extLst>
              <a:ext uri="{FF2B5EF4-FFF2-40B4-BE49-F238E27FC236}">
                <a16:creationId xmlns:a16="http://schemas.microsoft.com/office/drawing/2014/main" id="{13EFB818-9EE1-02FD-0987-BB2F2C359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5475088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95CE5-9978-42F4-BFA6-A31044CF56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9CB14C-FAE0-4928-8786-11E5C0CA24A4}"/>
              </a:ext>
            </a:extLst>
          </p:cNvPr>
          <p:cNvSpPr>
            <a:spLocks noGrp="1"/>
          </p:cNvSpPr>
          <p:nvPr>
            <p:ph idx="1"/>
          </p:nvPr>
        </p:nvSpPr>
        <p:spPr/>
        <p:txBody>
          <a:bodyPr>
            <a:normAutofit fontScale="85000" lnSpcReduction="10000"/>
          </a:bodyPr>
          <a:lstStyle/>
          <a:p>
            <a:pPr algn="l">
              <a:lnSpc>
                <a:spcPct val="150000"/>
              </a:lnSpc>
            </a:pPr>
            <a:r>
              <a:rPr lang="en-US" b="1" i="0" dirty="0">
                <a:solidFill>
                  <a:srgbClr val="222426"/>
                </a:solidFill>
                <a:effectLst/>
                <a:latin typeface="Roboto" panose="02000000000000000000" pitchFamily="2" charset="0"/>
              </a:rPr>
              <a:t>Disadvantages of Infrared Transmission:</a:t>
            </a:r>
            <a:endParaRPr lang="en-US" b="0" i="0" dirty="0">
              <a:solidFill>
                <a:srgbClr val="222426"/>
              </a:solidFill>
              <a:effectLst/>
              <a:latin typeface="Roboto" panose="02000000000000000000" pitchFamily="2" charset="0"/>
            </a:endParaRPr>
          </a:p>
          <a:p>
            <a:pPr algn="l">
              <a:lnSpc>
                <a:spcPct val="150000"/>
              </a:lnSpc>
              <a:buFont typeface="+mj-lt"/>
              <a:buAutoNum type="arabicPeriod"/>
            </a:pPr>
            <a:r>
              <a:rPr lang="en-US" b="0" i="0" dirty="0">
                <a:solidFill>
                  <a:srgbClr val="222426"/>
                </a:solidFill>
                <a:effectLst/>
                <a:latin typeface="Roboto" panose="02000000000000000000" pitchFamily="2" charset="0"/>
              </a:rPr>
              <a:t>Sun rays interfere with the infrared rays so not ideal for outdoor communication.</a:t>
            </a:r>
          </a:p>
          <a:p>
            <a:pPr algn="l">
              <a:lnSpc>
                <a:spcPct val="150000"/>
              </a:lnSpc>
              <a:buFont typeface="+mj-lt"/>
              <a:buAutoNum type="arabicPeriod"/>
            </a:pPr>
            <a:r>
              <a:rPr lang="en-US" b="0" i="0" dirty="0">
                <a:solidFill>
                  <a:srgbClr val="222426"/>
                </a:solidFill>
                <a:effectLst/>
                <a:latin typeface="Roboto" panose="02000000000000000000" pitchFamily="2" charset="0"/>
              </a:rPr>
              <a:t>Suitable for short distance communication only.</a:t>
            </a:r>
          </a:p>
          <a:p>
            <a:pPr algn="l">
              <a:lnSpc>
                <a:spcPct val="150000"/>
              </a:lnSpc>
              <a:buFont typeface="+mj-lt"/>
              <a:buAutoNum type="arabicPeriod"/>
            </a:pPr>
            <a:r>
              <a:rPr lang="en-US" b="0" i="0" dirty="0">
                <a:solidFill>
                  <a:srgbClr val="222426"/>
                </a:solidFill>
                <a:effectLst/>
                <a:latin typeface="Roboto" panose="02000000000000000000" pitchFamily="2" charset="0"/>
              </a:rPr>
              <a:t>Cannot penetrate walls so difficult to establish a communication between two different rooms.</a:t>
            </a:r>
          </a:p>
          <a:p>
            <a:endParaRPr lang="en-US" dirty="0"/>
          </a:p>
        </p:txBody>
      </p:sp>
      <p:pic>
        <p:nvPicPr>
          <p:cNvPr id="4" name="Picture 3">
            <a:extLst>
              <a:ext uri="{FF2B5EF4-FFF2-40B4-BE49-F238E27FC236}">
                <a16:creationId xmlns:a16="http://schemas.microsoft.com/office/drawing/2014/main" id="{8A19DA44-02FA-B1A6-03EE-BF9C77BA3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5329074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Switching</a:t>
            </a:r>
            <a:endParaRPr lang="en-US" dirty="0">
              <a:solidFill>
                <a:schemeClr val="bg1"/>
              </a:solidFill>
            </a:endParaRPr>
          </a:p>
        </p:txBody>
      </p:sp>
      <p:sp>
        <p:nvSpPr>
          <p:cNvPr id="3" name="Content Placeholder 2"/>
          <p:cNvSpPr>
            <a:spLocks noGrp="1"/>
          </p:cNvSpPr>
          <p:nvPr>
            <p:ph idx="1"/>
          </p:nvPr>
        </p:nvSpPr>
        <p:spPr>
          <a:xfrm>
            <a:off x="405063" y="1470818"/>
            <a:ext cx="8229600" cy="3916363"/>
          </a:xfrm>
        </p:spPr>
        <p:txBody>
          <a:bodyPr>
            <a:normAutofit/>
          </a:bodyPr>
          <a:lstStyle/>
          <a:p>
            <a:pPr marL="0" indent="0" algn="just">
              <a:buNone/>
            </a:pPr>
            <a:r>
              <a:rPr lang="en-US" dirty="0">
                <a:solidFill>
                  <a:srgbClr val="FF0000"/>
                </a:solidFill>
              </a:rPr>
              <a:t>Switching</a:t>
            </a:r>
            <a:r>
              <a:rPr lang="en-US" dirty="0"/>
              <a:t> in computer networks helps in deciding the best route for data transmission if there are multiple paths in a large network </a:t>
            </a:r>
          </a:p>
        </p:txBody>
      </p:sp>
      <p:pic>
        <p:nvPicPr>
          <p:cNvPr id="4" name="Picture 3">
            <a:extLst>
              <a:ext uri="{FF2B5EF4-FFF2-40B4-BE49-F238E27FC236}">
                <a16:creationId xmlns:a16="http://schemas.microsoft.com/office/drawing/2014/main" id="{3234895A-AD1F-AE1C-F090-A40878E455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Switching</a:t>
            </a:r>
            <a:endParaRPr lang="en-US" dirty="0">
              <a:solidFill>
                <a:schemeClr val="bg1"/>
              </a:solidFill>
            </a:endParaRPr>
          </a:p>
        </p:txBody>
      </p:sp>
      <p:sp>
        <p:nvSpPr>
          <p:cNvPr id="3" name="Content Placeholder 2"/>
          <p:cNvSpPr>
            <a:spLocks noGrp="1"/>
          </p:cNvSpPr>
          <p:nvPr>
            <p:ph idx="1"/>
          </p:nvPr>
        </p:nvSpPr>
        <p:spPr>
          <a:xfrm>
            <a:off x="457200" y="1295400"/>
            <a:ext cx="8229600" cy="4830763"/>
          </a:xfrm>
        </p:spPr>
        <p:txBody>
          <a:bodyPr>
            <a:normAutofit/>
          </a:bodyPr>
          <a:lstStyle/>
          <a:p>
            <a:pPr algn="just"/>
            <a:r>
              <a:rPr lang="en-US" dirty="0"/>
              <a:t>A switched network consists of a series of interlinked nodes, called </a:t>
            </a:r>
            <a:r>
              <a:rPr lang="en-US" b="1" i="1" dirty="0"/>
              <a:t>switches.</a:t>
            </a:r>
          </a:p>
          <a:p>
            <a:pPr algn="just"/>
            <a:r>
              <a:rPr lang="en-US" dirty="0"/>
              <a:t>Switches are devices capable of creating temporary connections between two or more devices linked to the switch. </a:t>
            </a:r>
          </a:p>
          <a:p>
            <a:pPr algn="just"/>
            <a:r>
              <a:rPr lang="en-US" dirty="0"/>
              <a:t>In a switched network, some of these nodes are connected to the end systems (computers or telephones, for example). Others are used only for routing. </a:t>
            </a:r>
          </a:p>
        </p:txBody>
      </p:sp>
      <p:pic>
        <p:nvPicPr>
          <p:cNvPr id="4" name="Picture 3">
            <a:extLst>
              <a:ext uri="{FF2B5EF4-FFF2-40B4-BE49-F238E27FC236}">
                <a16:creationId xmlns:a16="http://schemas.microsoft.com/office/drawing/2014/main" id="{3234895A-AD1F-AE1C-F090-A40878E455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0587158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rPr>
              <a:t>Switching</a:t>
            </a:r>
            <a:endParaRPr lang="en-US" dirty="0"/>
          </a:p>
        </p:txBody>
      </p:sp>
      <p:pic>
        <p:nvPicPr>
          <p:cNvPr id="1027" name="Picture 3" descr="C:\Users\lenovo\Desktop\COMPUETR NETWORKS NOTES\switched network.PNG"/>
          <p:cNvPicPr>
            <a:picLocks noGrp="1" noChangeAspect="1" noChangeArrowheads="1"/>
          </p:cNvPicPr>
          <p:nvPr>
            <p:ph idx="1"/>
          </p:nvPr>
        </p:nvPicPr>
        <p:blipFill>
          <a:blip r:embed="rId2"/>
          <a:srcRect/>
          <a:stretch>
            <a:fillRect/>
          </a:stretch>
        </p:blipFill>
        <p:spPr bwMode="auto">
          <a:xfrm>
            <a:off x="685800" y="1143000"/>
            <a:ext cx="7954486" cy="4724400"/>
          </a:xfrm>
          <a:prstGeom prst="rect">
            <a:avLst/>
          </a:prstGeom>
          <a:noFill/>
        </p:spPr>
      </p:pic>
      <p:pic>
        <p:nvPicPr>
          <p:cNvPr id="3" name="Picture 2">
            <a:extLst>
              <a:ext uri="{FF2B5EF4-FFF2-40B4-BE49-F238E27FC236}">
                <a16:creationId xmlns:a16="http://schemas.microsoft.com/office/drawing/2014/main" id="{7832789D-2FA5-9BFC-78AB-BCC51598B7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039A64E-E524-E092-49A2-B2B296CD3642}"/>
                  </a:ext>
                </a:extLst>
              </p14:cNvPr>
              <p14:cNvContentPartPr/>
              <p14:nvPr/>
            </p14:nvContentPartPr>
            <p14:xfrm>
              <a:off x="1638260" y="1665663"/>
              <a:ext cx="360" cy="360"/>
            </p14:xfrm>
          </p:contentPart>
        </mc:Choice>
        <mc:Fallback xmlns="">
          <p:pic>
            <p:nvPicPr>
              <p:cNvPr id="4" name="Ink 3">
                <a:extLst>
                  <a:ext uri="{FF2B5EF4-FFF2-40B4-BE49-F238E27FC236}">
                    <a16:creationId xmlns:a16="http://schemas.microsoft.com/office/drawing/2014/main" id="{D039A64E-E524-E092-49A2-B2B296CD3642}"/>
                  </a:ext>
                </a:extLst>
              </p:cNvPr>
              <p:cNvPicPr/>
              <p:nvPr/>
            </p:nvPicPr>
            <p:blipFill>
              <a:blip r:embed="rId5"/>
              <a:stretch>
                <a:fillRect/>
              </a:stretch>
            </p:blipFill>
            <p:spPr>
              <a:xfrm>
                <a:off x="1548620" y="1485663"/>
                <a:ext cx="180000" cy="36000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txBody>
          <a:bodyPr>
            <a:normAutofit fontScale="90000"/>
          </a:bodyPr>
          <a:lstStyle/>
          <a:p>
            <a:r>
              <a:rPr lang="en-IN" b="1" dirty="0">
                <a:solidFill>
                  <a:schemeClr val="bg1"/>
                </a:solidFill>
                <a:latin typeface="Verdana" panose="020B0604030504040204" pitchFamily="34" charset="0"/>
                <a:ea typeface="Verdana" panose="020B0604030504040204" pitchFamily="34" charset="0"/>
              </a:rPr>
              <a:t>Mesh Topology</a:t>
            </a:r>
            <a:endParaRPr lang="en-US"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90600"/>
            <a:ext cx="8077200" cy="5105400"/>
          </a:xfrm>
        </p:spPr>
      </p:pic>
      <p:pic>
        <p:nvPicPr>
          <p:cNvPr id="3" name="Picture 2">
            <a:extLst>
              <a:ext uri="{FF2B5EF4-FFF2-40B4-BE49-F238E27FC236}">
                <a16:creationId xmlns:a16="http://schemas.microsoft.com/office/drawing/2014/main" id="{62BAA99D-3EF1-3A1E-AB3F-B3C1128AC9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55971"/>
            <a:ext cx="761999" cy="87351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Three Methods of Switching</a:t>
            </a:r>
            <a:endParaRPr lang="en-US" dirty="0">
              <a:solidFill>
                <a:schemeClr val="bg1"/>
              </a:solidFill>
            </a:endParaRPr>
          </a:p>
        </p:txBody>
      </p:sp>
      <p:pic>
        <p:nvPicPr>
          <p:cNvPr id="2050" name="Picture 2" descr="C:\Users\lenovo\Desktop\COMPUETR NETWORKS NOTES\3 methods of switching.PNG"/>
          <p:cNvPicPr>
            <a:picLocks noGrp="1" noChangeAspect="1" noChangeArrowheads="1"/>
          </p:cNvPicPr>
          <p:nvPr>
            <p:ph idx="1"/>
          </p:nvPr>
        </p:nvPicPr>
        <p:blipFill>
          <a:blip r:embed="rId2"/>
          <a:srcRect/>
          <a:stretch>
            <a:fillRect/>
          </a:stretch>
        </p:blipFill>
        <p:spPr bwMode="auto">
          <a:xfrm>
            <a:off x="523309" y="1143000"/>
            <a:ext cx="8097381" cy="5105400"/>
          </a:xfrm>
          <a:prstGeom prst="rect">
            <a:avLst/>
          </a:prstGeom>
          <a:noFill/>
        </p:spPr>
      </p:pic>
      <p:pic>
        <p:nvPicPr>
          <p:cNvPr id="3" name="Picture 2">
            <a:extLst>
              <a:ext uri="{FF2B5EF4-FFF2-40B4-BE49-F238E27FC236}">
                <a16:creationId xmlns:a16="http://schemas.microsoft.com/office/drawing/2014/main" id="{02A0B47E-669C-0A87-C8C4-7B9B02161C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BD7F8E6-AD7F-AE43-B12B-E7B4A645F281}"/>
                  </a:ext>
                </a:extLst>
              </p14:cNvPr>
              <p14:cNvContentPartPr/>
              <p14:nvPr/>
            </p14:nvContentPartPr>
            <p14:xfrm>
              <a:off x="1565900" y="1846697"/>
              <a:ext cx="360" cy="360"/>
            </p14:xfrm>
          </p:contentPart>
        </mc:Choice>
        <mc:Fallback xmlns="">
          <p:pic>
            <p:nvPicPr>
              <p:cNvPr id="4" name="Ink 3">
                <a:extLst>
                  <a:ext uri="{FF2B5EF4-FFF2-40B4-BE49-F238E27FC236}">
                    <a16:creationId xmlns:a16="http://schemas.microsoft.com/office/drawing/2014/main" id="{9BD7F8E6-AD7F-AE43-B12B-E7B4A645F281}"/>
                  </a:ext>
                </a:extLst>
              </p:cNvPr>
              <p:cNvPicPr/>
              <p:nvPr/>
            </p:nvPicPr>
            <p:blipFill>
              <a:blip r:embed="rId5"/>
              <a:stretch>
                <a:fillRect/>
              </a:stretch>
            </p:blipFill>
            <p:spPr>
              <a:xfrm>
                <a:off x="1475900" y="1666697"/>
                <a:ext cx="180000" cy="360000"/>
              </a:xfrm>
              <a:prstGeom prst="rect">
                <a:avLst/>
              </a:prstGeom>
            </p:spPr>
          </p:pic>
        </mc:Fallback>
      </mc:AlternateContent>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rPr>
              <a:t>CIRCUIT-SWITCHED NETWORKS</a:t>
            </a:r>
            <a:endParaRPr lang="en-US" dirty="0">
              <a:solidFill>
                <a:schemeClr val="bg1"/>
              </a:solidFill>
            </a:endParaRPr>
          </a:p>
        </p:txBody>
      </p:sp>
      <p:sp>
        <p:nvSpPr>
          <p:cNvPr id="3" name="Content Placeholder 2"/>
          <p:cNvSpPr>
            <a:spLocks noGrp="1"/>
          </p:cNvSpPr>
          <p:nvPr>
            <p:ph idx="1"/>
          </p:nvPr>
        </p:nvSpPr>
        <p:spPr>
          <a:xfrm>
            <a:off x="0" y="909586"/>
            <a:ext cx="9144000" cy="5034014"/>
          </a:xfrm>
        </p:spPr>
        <p:txBody>
          <a:bodyPr>
            <a:normAutofit fontScale="92500" lnSpcReduction="10000"/>
          </a:bodyPr>
          <a:lstStyle/>
          <a:p>
            <a:pPr algn="just">
              <a:lnSpc>
                <a:spcPct val="110000"/>
              </a:lnSpc>
            </a:pPr>
            <a:r>
              <a:rPr lang="en-US" dirty="0"/>
              <a:t>A dedicated path is established between the sender and receiver.</a:t>
            </a:r>
          </a:p>
          <a:p>
            <a:pPr algn="just">
              <a:lnSpc>
                <a:spcPct val="110000"/>
              </a:lnSpc>
            </a:pPr>
            <a:r>
              <a:rPr lang="en-US" dirty="0"/>
              <a:t>A circuit-switched network is made of a set of switches connected by physical links, in which each link is divided into n channels. </a:t>
            </a:r>
            <a:r>
              <a:rPr lang="en-US" dirty="0" err="1"/>
              <a:t>Eg</a:t>
            </a:r>
            <a:r>
              <a:rPr lang="en-US" dirty="0"/>
              <a:t> Telephone Network.</a:t>
            </a:r>
          </a:p>
          <a:p>
            <a:pPr algn="just">
              <a:lnSpc>
                <a:spcPct val="110000"/>
              </a:lnSpc>
            </a:pPr>
            <a:r>
              <a:rPr lang="en-US" b="1" dirty="0"/>
              <a:t>Three Phases:</a:t>
            </a:r>
          </a:p>
          <a:p>
            <a:pPr marL="514350" indent="-514350" algn="just">
              <a:lnSpc>
                <a:spcPct val="110000"/>
              </a:lnSpc>
              <a:buFont typeface="+mj-lt"/>
              <a:buAutoNum type="arabicPeriod"/>
            </a:pPr>
            <a:r>
              <a:rPr lang="en-US" dirty="0"/>
              <a:t>Setup Phase</a:t>
            </a:r>
          </a:p>
          <a:p>
            <a:pPr marL="514350" indent="-514350" algn="just">
              <a:lnSpc>
                <a:spcPct val="110000"/>
              </a:lnSpc>
              <a:buFont typeface="+mj-lt"/>
              <a:buAutoNum type="arabicPeriod"/>
            </a:pPr>
            <a:r>
              <a:rPr lang="en-US" dirty="0"/>
              <a:t>Data-Transfer Phase</a:t>
            </a:r>
          </a:p>
          <a:p>
            <a:pPr marL="514350" indent="-514350" algn="just">
              <a:lnSpc>
                <a:spcPct val="110000"/>
              </a:lnSpc>
              <a:buFont typeface="+mj-lt"/>
              <a:buAutoNum type="arabicPeriod"/>
            </a:pPr>
            <a:r>
              <a:rPr lang="en-US" dirty="0"/>
              <a:t>Teardown Phase</a:t>
            </a:r>
          </a:p>
        </p:txBody>
      </p:sp>
      <p:pic>
        <p:nvPicPr>
          <p:cNvPr id="4" name="Picture 3">
            <a:extLst>
              <a:ext uri="{FF2B5EF4-FFF2-40B4-BE49-F238E27FC236}">
                <a16:creationId xmlns:a16="http://schemas.microsoft.com/office/drawing/2014/main" id="{02B8E14D-A471-8076-9176-87243380EE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CIRCUIT-SWITCHED NETWORKS</a:t>
            </a:r>
            <a:endParaRPr lang="en-US" dirty="0"/>
          </a:p>
        </p:txBody>
      </p:sp>
      <p:pic>
        <p:nvPicPr>
          <p:cNvPr id="4098" name="Picture 2" descr="C:\Users\lenovo\Desktop\COMPUETR NETWORKS NOTES\circuit switched nw.PNG"/>
          <p:cNvPicPr>
            <a:picLocks noGrp="1" noChangeAspect="1" noChangeArrowheads="1"/>
          </p:cNvPicPr>
          <p:nvPr>
            <p:ph idx="1"/>
          </p:nvPr>
        </p:nvPicPr>
        <p:blipFill>
          <a:blip r:embed="rId2"/>
          <a:srcRect/>
          <a:stretch>
            <a:fillRect/>
          </a:stretch>
        </p:blipFill>
        <p:spPr bwMode="auto">
          <a:xfrm>
            <a:off x="609046" y="1066800"/>
            <a:ext cx="7925907" cy="5181600"/>
          </a:xfrm>
          <a:prstGeom prst="rect">
            <a:avLst/>
          </a:prstGeom>
          <a:noFill/>
        </p:spPr>
      </p:pic>
      <p:pic>
        <p:nvPicPr>
          <p:cNvPr id="3" name="Picture 2">
            <a:extLst>
              <a:ext uri="{FF2B5EF4-FFF2-40B4-BE49-F238E27FC236}">
                <a16:creationId xmlns:a16="http://schemas.microsoft.com/office/drawing/2014/main" id="{7AD47E23-19D4-8877-8742-C6CB907A7E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FBC0803-D95E-EE1A-7D2A-8F357BA69371}"/>
                  </a:ext>
                </a:extLst>
              </p14:cNvPr>
              <p14:cNvContentPartPr/>
              <p14:nvPr/>
            </p14:nvContentPartPr>
            <p14:xfrm>
              <a:off x="1515505" y="1515429"/>
              <a:ext cx="360" cy="360"/>
            </p14:xfrm>
          </p:contentPart>
        </mc:Choice>
        <mc:Fallback xmlns="">
          <p:pic>
            <p:nvPicPr>
              <p:cNvPr id="4" name="Ink 3">
                <a:extLst>
                  <a:ext uri="{FF2B5EF4-FFF2-40B4-BE49-F238E27FC236}">
                    <a16:creationId xmlns:a16="http://schemas.microsoft.com/office/drawing/2014/main" id="{DFBC0803-D95E-EE1A-7D2A-8F357BA69371}"/>
                  </a:ext>
                </a:extLst>
              </p:cNvPr>
              <p:cNvPicPr/>
              <p:nvPr/>
            </p:nvPicPr>
            <p:blipFill>
              <a:blip r:embed="rId5"/>
              <a:stretch>
                <a:fillRect/>
              </a:stretch>
            </p:blipFill>
            <p:spPr>
              <a:xfrm>
                <a:off x="1425865" y="1335789"/>
                <a:ext cx="180000" cy="360000"/>
              </a:xfrm>
              <a:prstGeom prst="rect">
                <a:avLst/>
              </a:prstGeom>
            </p:spPr>
          </p:pic>
        </mc:Fallback>
      </mc:AlternateContent>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CIRCUIT-SWITCHED NETWORKS</a:t>
            </a:r>
            <a:endParaRPr lang="en-US" dirty="0"/>
          </a:p>
        </p:txBody>
      </p:sp>
      <p:pic>
        <p:nvPicPr>
          <p:cNvPr id="3" name="Picture 2">
            <a:extLst>
              <a:ext uri="{FF2B5EF4-FFF2-40B4-BE49-F238E27FC236}">
                <a16:creationId xmlns:a16="http://schemas.microsoft.com/office/drawing/2014/main" id="{7AD47E23-19D4-8877-8742-C6CB907A7E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B474DACA-A16A-F71D-BB58-25B23750D159}"/>
              </a:ext>
            </a:extLst>
          </p:cNvPr>
          <p:cNvPicPr>
            <a:picLocks noChangeAspect="1"/>
          </p:cNvPicPr>
          <p:nvPr/>
        </p:nvPicPr>
        <p:blipFill>
          <a:blip r:embed="rId3"/>
          <a:stretch>
            <a:fillRect/>
          </a:stretch>
        </p:blipFill>
        <p:spPr>
          <a:xfrm>
            <a:off x="152400" y="990600"/>
            <a:ext cx="8915400" cy="4114800"/>
          </a:xfrm>
          <a:prstGeom prst="rect">
            <a:avLst/>
          </a:prstGeom>
        </p:spPr>
      </p:pic>
    </p:spTree>
    <p:extLst>
      <p:ext uri="{BB962C8B-B14F-4D97-AF65-F5344CB8AC3E}">
        <p14:creationId xmlns:p14="http://schemas.microsoft.com/office/powerpoint/2010/main" val="26112716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Message-Switched Networks</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pPr algn="just">
              <a:lnSpc>
                <a:spcPct val="150000"/>
              </a:lnSpc>
            </a:pPr>
            <a:r>
              <a:rPr lang="en-US" dirty="0"/>
              <a:t>Store and forward mechanism</a:t>
            </a:r>
          </a:p>
          <a:p>
            <a:pPr>
              <a:lnSpc>
                <a:spcPct val="150000"/>
              </a:lnSpc>
            </a:pPr>
            <a:r>
              <a:rPr lang="en-US" dirty="0"/>
              <a:t>Message is transferred as a complete unit and forwarded using store and forward mechanism at the intermediary node.</a:t>
            </a:r>
          </a:p>
          <a:p>
            <a:pPr>
              <a:lnSpc>
                <a:spcPct val="150000"/>
              </a:lnSpc>
            </a:pPr>
            <a:r>
              <a:rPr lang="en-US" dirty="0"/>
              <a:t>Not suited for streaming media and real time applications.</a:t>
            </a:r>
          </a:p>
          <a:p>
            <a:endParaRPr lang="en-US" dirty="0"/>
          </a:p>
        </p:txBody>
      </p:sp>
      <p:pic>
        <p:nvPicPr>
          <p:cNvPr id="4" name="Picture 3">
            <a:extLst>
              <a:ext uri="{FF2B5EF4-FFF2-40B4-BE49-F238E27FC236}">
                <a16:creationId xmlns:a16="http://schemas.microsoft.com/office/drawing/2014/main" id="{579E2DFE-B689-7706-47AF-EE82D88FE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5771477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Message-Switched Networks</a:t>
            </a:r>
            <a:endParaRPr lang="en-US" dirty="0"/>
          </a:p>
        </p:txBody>
      </p:sp>
      <p:sp>
        <p:nvSpPr>
          <p:cNvPr id="3" name="Content Placeholder 2"/>
          <p:cNvSpPr>
            <a:spLocks noGrp="1"/>
          </p:cNvSpPr>
          <p:nvPr>
            <p:ph idx="1"/>
          </p:nvPr>
        </p:nvSpPr>
        <p:spPr>
          <a:xfrm>
            <a:off x="457200" y="1143000"/>
            <a:ext cx="8229600" cy="4983163"/>
          </a:xfrm>
        </p:spPr>
        <p:txBody>
          <a:bodyPr>
            <a:normAutofit fontScale="85000" lnSpcReduction="10000"/>
          </a:bodyPr>
          <a:lstStyle/>
          <a:p>
            <a:pPr algn="just">
              <a:lnSpc>
                <a:spcPct val="150000"/>
              </a:lnSpc>
            </a:pPr>
            <a:r>
              <a:rPr lang="en-US" dirty="0"/>
              <a:t>In Message-Switching there is no dedicated path between the sender and receiver like circuit switching.</a:t>
            </a:r>
          </a:p>
          <a:p>
            <a:pPr algn="just">
              <a:lnSpc>
                <a:spcPct val="150000"/>
              </a:lnSpc>
            </a:pPr>
            <a:r>
              <a:rPr lang="en-US" dirty="0"/>
              <a:t>The sender and receiver are connected by way of several intermediate nodes which helps and ensures proper data transfer between them.</a:t>
            </a:r>
          </a:p>
          <a:p>
            <a:pPr algn="just">
              <a:lnSpc>
                <a:spcPct val="150000"/>
              </a:lnSpc>
            </a:pPr>
            <a:r>
              <a:rPr lang="en-US" dirty="0"/>
              <a:t>Message-Switched data networks are also known as </a:t>
            </a:r>
            <a:r>
              <a:rPr lang="en-US" b="1" dirty="0"/>
              <a:t>hop-by-hop</a:t>
            </a:r>
            <a:r>
              <a:rPr lang="en-US" dirty="0"/>
              <a:t> systems.</a:t>
            </a:r>
          </a:p>
          <a:p>
            <a:pPr>
              <a:lnSpc>
                <a:spcPct val="150000"/>
              </a:lnSpc>
            </a:pPr>
            <a:endParaRPr lang="en-US" dirty="0"/>
          </a:p>
          <a:p>
            <a:endParaRPr lang="en-US" dirty="0"/>
          </a:p>
        </p:txBody>
      </p:sp>
      <p:pic>
        <p:nvPicPr>
          <p:cNvPr id="4" name="Picture 3">
            <a:extLst>
              <a:ext uri="{FF2B5EF4-FFF2-40B4-BE49-F238E27FC236}">
                <a16:creationId xmlns:a16="http://schemas.microsoft.com/office/drawing/2014/main" id="{579E2DFE-B689-7706-47AF-EE82D88FE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8484960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Message-Switched Networks</a:t>
            </a:r>
            <a:endParaRPr lang="en-US" dirty="0"/>
          </a:p>
        </p:txBody>
      </p:sp>
      <p:pic>
        <p:nvPicPr>
          <p:cNvPr id="4" name="Picture 3">
            <a:extLst>
              <a:ext uri="{FF2B5EF4-FFF2-40B4-BE49-F238E27FC236}">
                <a16:creationId xmlns:a16="http://schemas.microsoft.com/office/drawing/2014/main" id="{579E2DFE-B689-7706-47AF-EE82D88FE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1EC60CBE-2A5B-8143-3B3D-B394C2D853A1}"/>
              </a:ext>
            </a:extLst>
          </p:cNvPr>
          <p:cNvPicPr>
            <a:picLocks noChangeAspect="1"/>
          </p:cNvPicPr>
          <p:nvPr/>
        </p:nvPicPr>
        <p:blipFill>
          <a:blip r:embed="rId3"/>
          <a:stretch>
            <a:fillRect/>
          </a:stretch>
        </p:blipFill>
        <p:spPr>
          <a:xfrm>
            <a:off x="0" y="990600"/>
            <a:ext cx="8915400" cy="4038600"/>
          </a:xfrm>
          <a:prstGeom prst="rect">
            <a:avLst/>
          </a:prstGeom>
        </p:spPr>
      </p:pic>
    </p:spTree>
    <p:extLst>
      <p:ext uri="{BB962C8B-B14F-4D97-AF65-F5344CB8AC3E}">
        <p14:creationId xmlns:p14="http://schemas.microsoft.com/office/powerpoint/2010/main" val="3689569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PACKET SWITCHING</a:t>
            </a:r>
            <a:endParaRPr lang="en-US" dirty="0">
              <a:solidFill>
                <a:schemeClr val="bg1"/>
              </a:solidFill>
            </a:endParaRPr>
          </a:p>
        </p:txBody>
      </p:sp>
      <p:pic>
        <p:nvPicPr>
          <p:cNvPr id="3" name="Picture 2">
            <a:extLst>
              <a:ext uri="{FF2B5EF4-FFF2-40B4-BE49-F238E27FC236}">
                <a16:creationId xmlns:a16="http://schemas.microsoft.com/office/drawing/2014/main" id="{0979DA50-2EF0-6D7B-0CAA-4C853144A6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1" name="Picture 10">
            <a:extLst>
              <a:ext uri="{FF2B5EF4-FFF2-40B4-BE49-F238E27FC236}">
                <a16:creationId xmlns:a16="http://schemas.microsoft.com/office/drawing/2014/main" id="{46324202-1AA7-6A49-DDD9-F4908E6057B3}"/>
              </a:ext>
            </a:extLst>
          </p:cNvPr>
          <p:cNvPicPr>
            <a:picLocks noChangeAspect="1"/>
          </p:cNvPicPr>
          <p:nvPr/>
        </p:nvPicPr>
        <p:blipFill>
          <a:blip r:embed="rId3"/>
          <a:stretch>
            <a:fillRect/>
          </a:stretch>
        </p:blipFill>
        <p:spPr>
          <a:xfrm>
            <a:off x="0" y="909585"/>
            <a:ext cx="9144000" cy="450061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PACKET SWITCHING</a:t>
            </a:r>
            <a:endParaRPr lang="en-US" dirty="0">
              <a:solidFill>
                <a:schemeClr val="bg1"/>
              </a:solidFill>
            </a:endParaRPr>
          </a:p>
        </p:txBody>
      </p:sp>
      <p:pic>
        <p:nvPicPr>
          <p:cNvPr id="5122" name="Picture 2" descr="C:\Users\lenovo\Desktop\COMPUETR NETWORKS NOTES\packet switching.PNG"/>
          <p:cNvPicPr>
            <a:picLocks noGrp="1" noChangeAspect="1" noChangeArrowheads="1"/>
          </p:cNvPicPr>
          <p:nvPr>
            <p:ph idx="1"/>
          </p:nvPr>
        </p:nvPicPr>
        <p:blipFill>
          <a:blip r:embed="rId2"/>
          <a:srcRect/>
          <a:stretch>
            <a:fillRect/>
          </a:stretch>
        </p:blipFill>
        <p:spPr bwMode="auto">
          <a:xfrm>
            <a:off x="0" y="909585"/>
            <a:ext cx="9067800" cy="4729215"/>
          </a:xfrm>
          <a:prstGeom prst="rect">
            <a:avLst/>
          </a:prstGeom>
          <a:noFill/>
        </p:spPr>
      </p:pic>
      <p:pic>
        <p:nvPicPr>
          <p:cNvPr id="3" name="Picture 2">
            <a:extLst>
              <a:ext uri="{FF2B5EF4-FFF2-40B4-BE49-F238E27FC236}">
                <a16:creationId xmlns:a16="http://schemas.microsoft.com/office/drawing/2014/main" id="{0979DA50-2EF0-6D7B-0CAA-4C853144A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891422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256EA-A032-2C78-1417-1A7A46A68B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6" name="Content Placeholder 5">
            <a:extLst>
              <a:ext uri="{FF2B5EF4-FFF2-40B4-BE49-F238E27FC236}">
                <a16:creationId xmlns:a16="http://schemas.microsoft.com/office/drawing/2014/main" id="{2B402129-49BE-EB00-3A55-FF3E60867203}"/>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18D3D8D-69FC-34DB-DDDD-D513A0C244EA}"/>
              </a:ext>
            </a:extLst>
          </p:cNvPr>
          <p:cNvPicPr>
            <a:picLocks noChangeAspect="1"/>
          </p:cNvPicPr>
          <p:nvPr/>
        </p:nvPicPr>
        <p:blipFill>
          <a:blip r:embed="rId3"/>
          <a:stretch>
            <a:fillRect/>
          </a:stretch>
        </p:blipFill>
        <p:spPr>
          <a:xfrm>
            <a:off x="0" y="909585"/>
            <a:ext cx="9144000" cy="5089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647"/>
            <a:ext cx="8229600" cy="639762"/>
          </a:xfrm>
        </p:spPr>
        <p:txBody>
          <a:bodyPr>
            <a:noAutofit/>
          </a:bodyPr>
          <a:lstStyle/>
          <a:p>
            <a:r>
              <a:rPr lang="en-IN" sz="3600" b="1" dirty="0">
                <a:solidFill>
                  <a:schemeClr val="bg1"/>
                </a:solidFill>
                <a:ea typeface="Verdana" panose="020B0604030504040204" pitchFamily="34" charset="0"/>
              </a:rPr>
              <a:t>Advantages of Mesh Topology</a:t>
            </a:r>
            <a:endParaRPr lang="en-US" sz="3600" dirty="0"/>
          </a:p>
        </p:txBody>
      </p:sp>
      <p:sp>
        <p:nvSpPr>
          <p:cNvPr id="3" name="Text Placeholder 2"/>
          <p:cNvSpPr>
            <a:spLocks noGrp="1"/>
          </p:cNvSpPr>
          <p:nvPr>
            <p:ph type="body" sz="half" idx="1"/>
          </p:nvPr>
        </p:nvSpPr>
        <p:spPr>
          <a:xfrm>
            <a:off x="0" y="1005590"/>
            <a:ext cx="9144000" cy="4525963"/>
          </a:xfrm>
        </p:spPr>
        <p:txBody>
          <a:bodyPr>
            <a:noAutofit/>
          </a:bodyPr>
          <a:lstStyle/>
          <a:p>
            <a:pPr marL="514350" indent="-514350" algn="just">
              <a:buFont typeface="+mj-lt"/>
              <a:buAutoNum type="arabicPeriod"/>
            </a:pPr>
            <a:r>
              <a:rPr lang="en-US" sz="2800" dirty="0"/>
              <a:t>First, the use of dedicated links guarantees that each connection can carry its own data load, thus eliminating the traffic problems that can occur when links must be shared by multiple devices.</a:t>
            </a:r>
          </a:p>
          <a:p>
            <a:pPr marL="514350" indent="-514350" algn="just">
              <a:buFont typeface="+mj-lt"/>
              <a:buAutoNum type="arabicPeriod"/>
            </a:pPr>
            <a:r>
              <a:rPr lang="en-US" sz="2800" dirty="0"/>
              <a:t>Second,  a mesh topology is robust</a:t>
            </a:r>
          </a:p>
          <a:p>
            <a:pPr marL="514350" indent="-514350" algn="just">
              <a:buFont typeface="+mj-lt"/>
              <a:buAutoNum type="arabicPeriod"/>
            </a:pPr>
            <a:r>
              <a:rPr lang="en-US" sz="2800" dirty="0"/>
              <a:t>Third, there is the advantage of privacy or security</a:t>
            </a:r>
          </a:p>
          <a:p>
            <a:pPr marL="514350" indent="-514350" algn="just">
              <a:buFont typeface="+mj-lt"/>
              <a:buAutoNum type="arabicPeriod"/>
            </a:pPr>
            <a:r>
              <a:rPr lang="en-US" sz="2800" dirty="0"/>
              <a:t>Finally, point-to-point links make fault identification and fault isolation easy.</a:t>
            </a:r>
            <a:endParaRPr lang="en-US" sz="2800" dirty="0">
              <a:latin typeface="+mj-lt"/>
            </a:endParaRPr>
          </a:p>
        </p:txBody>
      </p:sp>
      <p:pic>
        <p:nvPicPr>
          <p:cNvPr id="4" name="Picture 3">
            <a:extLst>
              <a:ext uri="{FF2B5EF4-FFF2-40B4-BE49-F238E27FC236}">
                <a16:creationId xmlns:a16="http://schemas.microsoft.com/office/drawing/2014/main" id="{D5F9EF92-5816-5AD7-FA19-609F2C30C2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15723"/>
            <a:ext cx="761999" cy="87351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256EA-A032-2C78-1417-1A7A46A68B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4" name="Picture 3">
            <a:extLst>
              <a:ext uri="{FF2B5EF4-FFF2-40B4-BE49-F238E27FC236}">
                <a16:creationId xmlns:a16="http://schemas.microsoft.com/office/drawing/2014/main" id="{5D60AECD-79B2-5EEB-2A8C-68A906C14FA1}"/>
              </a:ext>
            </a:extLst>
          </p:cNvPr>
          <p:cNvPicPr>
            <a:picLocks noChangeAspect="1"/>
          </p:cNvPicPr>
          <p:nvPr/>
        </p:nvPicPr>
        <p:blipFill>
          <a:blip r:embed="rId3"/>
          <a:stretch>
            <a:fillRect/>
          </a:stretch>
        </p:blipFill>
        <p:spPr>
          <a:xfrm>
            <a:off x="116306" y="909585"/>
            <a:ext cx="8951494" cy="3586215"/>
          </a:xfrm>
          <a:prstGeom prst="rect">
            <a:avLst/>
          </a:prstGeom>
        </p:spPr>
      </p:pic>
      <p:sp>
        <p:nvSpPr>
          <p:cNvPr id="5" name="Title 4">
            <a:extLst>
              <a:ext uri="{FF2B5EF4-FFF2-40B4-BE49-F238E27FC236}">
                <a16:creationId xmlns:a16="http://schemas.microsoft.com/office/drawing/2014/main" id="{985D6C8E-5D03-3C2C-730B-AD1C72A62426}"/>
              </a:ext>
            </a:extLst>
          </p:cNvPr>
          <p:cNvSpPr>
            <a:spLocks noGrp="1"/>
          </p:cNvSpPr>
          <p:nvPr>
            <p:ph type="title"/>
          </p:nvPr>
        </p:nvSpPr>
        <p:spPr>
          <a:xfrm>
            <a:off x="116306" y="137318"/>
            <a:ext cx="8229600" cy="634947"/>
          </a:xfrm>
        </p:spPr>
        <p:txBody>
          <a:bodyPr>
            <a:normAutofit fontScale="90000"/>
          </a:bodyPr>
          <a:lstStyle/>
          <a:p>
            <a:r>
              <a:rPr lang="en-IN" dirty="0">
                <a:solidFill>
                  <a:srgbClr val="92D050"/>
                </a:solidFill>
              </a:rPr>
              <a:t>Packet Switching - Datagram</a:t>
            </a:r>
          </a:p>
        </p:txBody>
      </p:sp>
    </p:spTree>
    <p:extLst>
      <p:ext uri="{BB962C8B-B14F-4D97-AF65-F5344CB8AC3E}">
        <p14:creationId xmlns:p14="http://schemas.microsoft.com/office/powerpoint/2010/main" val="1618515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7EB014-3FF1-E0DB-3509-9A6D750DD8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AC204464-E276-EA74-5958-BEA86607C467}"/>
              </a:ext>
            </a:extLst>
          </p:cNvPr>
          <p:cNvPicPr>
            <a:picLocks noChangeAspect="1"/>
          </p:cNvPicPr>
          <p:nvPr/>
        </p:nvPicPr>
        <p:blipFill>
          <a:blip r:embed="rId3"/>
          <a:stretch>
            <a:fillRect/>
          </a:stretch>
        </p:blipFill>
        <p:spPr>
          <a:xfrm>
            <a:off x="0" y="913596"/>
            <a:ext cx="9144000" cy="514099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7EB014-3FF1-E0DB-3509-9A6D750DD8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3" name="Picture 2">
            <a:extLst>
              <a:ext uri="{FF2B5EF4-FFF2-40B4-BE49-F238E27FC236}">
                <a16:creationId xmlns:a16="http://schemas.microsoft.com/office/drawing/2014/main" id="{EE2D66A7-9A7F-41EE-750F-5F6B0671604F}"/>
              </a:ext>
            </a:extLst>
          </p:cNvPr>
          <p:cNvPicPr>
            <a:picLocks noChangeAspect="1"/>
          </p:cNvPicPr>
          <p:nvPr/>
        </p:nvPicPr>
        <p:blipFill>
          <a:blip r:embed="rId3"/>
          <a:stretch>
            <a:fillRect/>
          </a:stretch>
        </p:blipFill>
        <p:spPr>
          <a:xfrm>
            <a:off x="0" y="909585"/>
            <a:ext cx="9144000" cy="4805415"/>
          </a:xfrm>
          <a:prstGeom prst="rect">
            <a:avLst/>
          </a:prstGeom>
        </p:spPr>
      </p:pic>
    </p:spTree>
    <p:extLst>
      <p:ext uri="{BB962C8B-B14F-4D97-AF65-F5344CB8AC3E}">
        <p14:creationId xmlns:p14="http://schemas.microsoft.com/office/powerpoint/2010/main" val="7316187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1600200"/>
            <a:ext cx="7010399" cy="769441"/>
          </a:xfrm>
          <a:prstGeom prst="rect">
            <a:avLst/>
          </a:prstGeom>
        </p:spPr>
        <p:txBody>
          <a:bodyPr wrap="square">
            <a:spAutoFit/>
          </a:bodyPr>
          <a:lstStyle/>
          <a:p>
            <a:pPr>
              <a:defRPr/>
            </a:pPr>
            <a:r>
              <a:rPr lang="en-US" sz="4400" b="1" spc="5" dirty="0">
                <a:solidFill>
                  <a:srgbClr val="000000"/>
                </a:solidFill>
                <a:latin typeface="Calibri" panose="020F0502020204030204" pitchFamily="34" charset="0"/>
                <a:ea typeface="Tahoma" panose="020B0604030504040204" pitchFamily="34" charset="0"/>
                <a:cs typeface="Calibri" panose="020F0502020204030204" pitchFamily="34" charset="0"/>
              </a:rPr>
              <a:t>Module</a:t>
            </a:r>
            <a:r>
              <a:rPr lang="en-US" sz="4400" b="1" spc="-110" dirty="0">
                <a:solidFill>
                  <a:srgbClr val="000000"/>
                </a:solidFill>
                <a:latin typeface="Calibri" panose="020F0502020204030204" pitchFamily="34" charset="0"/>
                <a:ea typeface="Tahoma" panose="020B0604030504040204" pitchFamily="34" charset="0"/>
                <a:cs typeface="Calibri" panose="020F0502020204030204" pitchFamily="34" charset="0"/>
              </a:rPr>
              <a:t> </a:t>
            </a:r>
            <a:r>
              <a:rPr lang="en-US" sz="4400" b="1" dirty="0">
                <a:solidFill>
                  <a:srgbClr val="000000"/>
                </a:solidFill>
                <a:latin typeface="Calibri" panose="020F0502020204030204" pitchFamily="34" charset="0"/>
                <a:ea typeface="Tahoma" panose="020B0604030504040204" pitchFamily="34" charset="0"/>
                <a:cs typeface="Calibri" panose="020F0502020204030204" pitchFamily="34" charset="0"/>
              </a:rPr>
              <a:t>-II</a:t>
            </a:r>
            <a:r>
              <a:rPr lang="en-US" sz="4400" b="1" dirty="0"/>
              <a:t>:</a:t>
            </a:r>
            <a:r>
              <a:rPr lang="en-US" sz="4400" dirty="0"/>
              <a:t> </a:t>
            </a:r>
            <a:r>
              <a:rPr lang="en-US" sz="4400" b="1" dirty="0"/>
              <a:t>DATA LINK LAYER</a:t>
            </a:r>
            <a:endParaRPr lang="en-US" sz="4400" b="1" dirty="0">
              <a:solidFill>
                <a:prstClr val="white"/>
              </a:solidFill>
              <a:latin typeface="Calibri" panose="020F0502020204030204" pitchFamily="34" charset="0"/>
              <a:cs typeface="Calibri" panose="020F0502020204030204" pitchFamily="34" charset="0"/>
            </a:endParaRPr>
          </a:p>
        </p:txBody>
      </p:sp>
      <p:sp>
        <p:nvSpPr>
          <p:cNvPr id="12291" name="TextBox 2"/>
          <p:cNvSpPr txBox="1">
            <a:spLocks noChangeArrowheads="1"/>
          </p:cNvSpPr>
          <p:nvPr/>
        </p:nvSpPr>
        <p:spPr bwMode="auto">
          <a:xfrm>
            <a:off x="285750" y="2743200"/>
            <a:ext cx="8501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sz="2400" dirty="0"/>
              <a:t>Introduction: Link layer addressing; Error detection and correction: Cyclic codes, checksum, forward error correction; Data link control: DLC services, data link layer protocols, media access control: Random access, virtual LAN. </a:t>
            </a:r>
            <a:endParaRPr lang="en-US" sz="24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52A20A7-FAC8-B199-FC78-5C0064A01E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40144"/>
            <a:ext cx="7010399" cy="769441"/>
          </a:xfrm>
          <a:prstGeom prst="rect">
            <a:avLst/>
          </a:prstGeom>
        </p:spPr>
        <p:txBody>
          <a:bodyPr wrap="square">
            <a:spAutoFit/>
          </a:bodyPr>
          <a:lstStyle/>
          <a:p>
            <a:pPr>
              <a:defRPr/>
            </a:pPr>
            <a:r>
              <a:rPr lang="en-US" sz="4400" b="1" spc="5" dirty="0">
                <a:solidFill>
                  <a:srgbClr val="000000"/>
                </a:solidFill>
                <a:latin typeface="Calibri" panose="020F0502020204030204" pitchFamily="34" charset="0"/>
                <a:ea typeface="Tahoma" panose="020B0604030504040204" pitchFamily="34" charset="0"/>
                <a:cs typeface="Calibri" panose="020F0502020204030204" pitchFamily="34" charset="0"/>
              </a:rPr>
              <a:t>Module</a:t>
            </a:r>
            <a:r>
              <a:rPr lang="en-US" sz="4400" b="1" spc="-110" dirty="0">
                <a:solidFill>
                  <a:srgbClr val="000000"/>
                </a:solidFill>
                <a:latin typeface="Calibri" panose="020F0502020204030204" pitchFamily="34" charset="0"/>
                <a:ea typeface="Tahoma" panose="020B0604030504040204" pitchFamily="34" charset="0"/>
                <a:cs typeface="Calibri" panose="020F0502020204030204" pitchFamily="34" charset="0"/>
              </a:rPr>
              <a:t> </a:t>
            </a:r>
            <a:r>
              <a:rPr lang="en-US" sz="4400" b="1" dirty="0">
                <a:solidFill>
                  <a:srgbClr val="000000"/>
                </a:solidFill>
                <a:latin typeface="Calibri" panose="020F0502020204030204" pitchFamily="34" charset="0"/>
                <a:ea typeface="Tahoma" panose="020B0604030504040204" pitchFamily="34" charset="0"/>
                <a:cs typeface="Calibri" panose="020F0502020204030204" pitchFamily="34" charset="0"/>
              </a:rPr>
              <a:t>-II</a:t>
            </a:r>
            <a:r>
              <a:rPr lang="en-US" sz="4400" b="1" dirty="0"/>
              <a:t>:</a:t>
            </a:r>
            <a:r>
              <a:rPr lang="en-US" sz="4400" dirty="0"/>
              <a:t> </a:t>
            </a:r>
            <a:r>
              <a:rPr lang="en-US" sz="4400" b="1" dirty="0"/>
              <a:t>DATA LINK LAYER</a:t>
            </a:r>
            <a:endParaRPr lang="en-US" sz="4400" b="1" dirty="0">
              <a:solidFill>
                <a:prstClr val="white"/>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52A20A7-FAC8-B199-FC78-5C0064A01E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7" name="Picture 6">
            <a:extLst>
              <a:ext uri="{FF2B5EF4-FFF2-40B4-BE49-F238E27FC236}">
                <a16:creationId xmlns:a16="http://schemas.microsoft.com/office/drawing/2014/main" id="{600EF9A3-F87B-A695-2F63-E71DF9F85867}"/>
              </a:ext>
            </a:extLst>
          </p:cNvPr>
          <p:cNvPicPr>
            <a:picLocks noChangeAspect="1"/>
          </p:cNvPicPr>
          <p:nvPr/>
        </p:nvPicPr>
        <p:blipFill>
          <a:blip r:embed="rId3"/>
          <a:stretch>
            <a:fillRect/>
          </a:stretch>
        </p:blipFill>
        <p:spPr>
          <a:xfrm>
            <a:off x="0" y="909585"/>
            <a:ext cx="9144000" cy="4500615"/>
          </a:xfrm>
          <a:prstGeom prst="rect">
            <a:avLst/>
          </a:prstGeom>
        </p:spPr>
      </p:pic>
    </p:spTree>
    <p:extLst>
      <p:ext uri="{BB962C8B-B14F-4D97-AF65-F5344CB8AC3E}">
        <p14:creationId xmlns:p14="http://schemas.microsoft.com/office/powerpoint/2010/main" val="42691931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Link layer addressing</a:t>
            </a:r>
          </a:p>
        </p:txBody>
      </p:sp>
      <p:pic>
        <p:nvPicPr>
          <p:cNvPr id="3" name="Picture 2">
            <a:extLst>
              <a:ext uri="{FF2B5EF4-FFF2-40B4-BE49-F238E27FC236}">
                <a16:creationId xmlns:a16="http://schemas.microsoft.com/office/drawing/2014/main" id="{CD8E85F8-C53B-7484-BB6C-4170A9E99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7" name="TextBox 6">
            <a:extLst>
              <a:ext uri="{FF2B5EF4-FFF2-40B4-BE49-F238E27FC236}">
                <a16:creationId xmlns:a16="http://schemas.microsoft.com/office/drawing/2014/main" id="{067BBCE6-CF8D-6070-49AD-4BCBF1E90BF8}"/>
              </a:ext>
            </a:extLst>
          </p:cNvPr>
          <p:cNvSpPr txBox="1"/>
          <p:nvPr/>
        </p:nvSpPr>
        <p:spPr>
          <a:xfrm>
            <a:off x="0" y="1184223"/>
            <a:ext cx="9144000" cy="3046988"/>
          </a:xfrm>
          <a:prstGeom prst="rect">
            <a:avLst/>
          </a:prstGeom>
          <a:noFill/>
        </p:spPr>
        <p:txBody>
          <a:bodyPr wrap="square">
            <a:spAutoFit/>
          </a:bodyPr>
          <a:lstStyle/>
          <a:p>
            <a:pPr marL="342900" indent="-342900" algn="just">
              <a:buFont typeface="Arial" panose="020B0604020202020204" pitchFamily="34" charset="0"/>
              <a:buChar char="•"/>
            </a:pPr>
            <a:r>
              <a:rPr lang="en-US" sz="2800" dirty="0">
                <a:latin typeface="Times New Roman" panose="02020603050405020304" pitchFamily="18" charset="0"/>
                <a:ea typeface="Tahoma" panose="020B0604030504040204" pitchFamily="34" charset="0"/>
                <a:cs typeface="Times New Roman" panose="02020603050405020304" pitchFamily="18" charset="0"/>
              </a:rPr>
              <a:t>A link-layer address is called a link address, called a physical address, and sometimes a MAC address or hardware address. Since a link is controlled at the data-link layer, the addresses need to belong to the data-link layer. </a:t>
            </a:r>
          </a:p>
          <a:p>
            <a:pPr marL="342900" indent="-342900" algn="just">
              <a:buFont typeface="Arial" panose="020B0604020202020204" pitchFamily="34" charset="0"/>
              <a:buChar char="•"/>
            </a:pPr>
            <a:r>
              <a:rPr lang="en-US" sz="2800" dirty="0">
                <a:latin typeface="Times New Roman" panose="02020603050405020304" pitchFamily="18" charset="0"/>
                <a:ea typeface="Tahoma" panose="020B0604030504040204" pitchFamily="34" charset="0"/>
                <a:cs typeface="Times New Roman" panose="02020603050405020304" pitchFamily="18" charset="0"/>
              </a:rPr>
              <a:t>48-bits address for Ethernet</a:t>
            </a:r>
          </a:p>
          <a:p>
            <a:pPr marL="342900" indent="-342900" algn="just">
              <a:buFont typeface="Arial" panose="020B0604020202020204" pitchFamily="34" charset="0"/>
              <a:buChar char="•"/>
            </a:pPr>
            <a:r>
              <a:rPr lang="en-US" sz="2800" dirty="0">
                <a:latin typeface="Times New Roman" panose="02020603050405020304" pitchFamily="18" charset="0"/>
                <a:ea typeface="Tahoma" panose="020B0604030504040204" pitchFamily="34" charset="0"/>
                <a:cs typeface="Times New Roman" panose="02020603050405020304" pitchFamily="18" charset="0"/>
              </a:rPr>
              <a:t>Example: A1:D4:FF:45:78:12 (Hexadecimal)</a:t>
            </a:r>
          </a:p>
          <a:p>
            <a:pPr marL="342900" indent="-342900" algn="just">
              <a:buFont typeface="Arial" panose="020B0604020202020204" pitchFamily="34" charset="0"/>
              <a:buChar char="•"/>
            </a:pPr>
            <a:endParaRPr lang="en-IN" sz="24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Link layer addressing</a:t>
            </a:r>
          </a:p>
        </p:txBody>
      </p:sp>
      <p:pic>
        <p:nvPicPr>
          <p:cNvPr id="1026" name="Picture 2" descr="C:\Users\lenovo\Desktop\COMPUETR NETWORKS NOTES\LLA.PNG"/>
          <p:cNvPicPr>
            <a:picLocks noGrp="1" noChangeAspect="1" noChangeArrowheads="1"/>
          </p:cNvPicPr>
          <p:nvPr>
            <p:ph idx="1"/>
          </p:nvPr>
        </p:nvPicPr>
        <p:blipFill>
          <a:blip r:embed="rId2"/>
          <a:srcRect/>
          <a:stretch>
            <a:fillRect/>
          </a:stretch>
        </p:blipFill>
        <p:spPr bwMode="auto">
          <a:xfrm>
            <a:off x="0" y="914400"/>
            <a:ext cx="8915399" cy="5562600"/>
          </a:xfrm>
          <a:prstGeom prst="rect">
            <a:avLst/>
          </a:prstGeom>
          <a:noFill/>
        </p:spPr>
      </p:pic>
      <p:pic>
        <p:nvPicPr>
          <p:cNvPr id="3" name="Picture 2">
            <a:extLst>
              <a:ext uri="{FF2B5EF4-FFF2-40B4-BE49-F238E27FC236}">
                <a16:creationId xmlns:a16="http://schemas.microsoft.com/office/drawing/2014/main" id="{CD8E85F8-C53B-7484-BB6C-4170A9E993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668097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Three Types of addresses</a:t>
            </a:r>
            <a:endParaRPr lang="en-US" dirty="0">
              <a:solidFill>
                <a:schemeClr val="bg1"/>
              </a:solidFill>
            </a:endParaRPr>
          </a:p>
        </p:txBody>
      </p:sp>
      <p:sp>
        <p:nvSpPr>
          <p:cNvPr id="3" name="Content Placeholder 2"/>
          <p:cNvSpPr>
            <a:spLocks noGrp="1"/>
          </p:cNvSpPr>
          <p:nvPr>
            <p:ph idx="1"/>
          </p:nvPr>
        </p:nvSpPr>
        <p:spPr>
          <a:xfrm>
            <a:off x="457200" y="1066800"/>
            <a:ext cx="8229600" cy="5486400"/>
          </a:xfrm>
        </p:spPr>
        <p:txBody>
          <a:bodyPr/>
          <a:lstStyle/>
          <a:p>
            <a:pPr marL="514350" indent="-514350">
              <a:buFont typeface="+mj-lt"/>
              <a:buAutoNum type="arabicPeriod"/>
            </a:pPr>
            <a:r>
              <a:rPr lang="en-US" dirty="0" err="1"/>
              <a:t>Unicast</a:t>
            </a:r>
            <a:r>
              <a:rPr lang="en-US" dirty="0"/>
              <a:t> Address        :   one-to-one</a:t>
            </a:r>
          </a:p>
          <a:p>
            <a:pPr marL="514350" indent="-514350">
              <a:buFont typeface="+mj-lt"/>
              <a:buAutoNum type="arabicPeriod"/>
            </a:pPr>
            <a:r>
              <a:rPr lang="en-US" dirty="0"/>
              <a:t>Multicast Address    :    one-to-many</a:t>
            </a:r>
          </a:p>
          <a:p>
            <a:pPr marL="514350" indent="-514350">
              <a:buFont typeface="+mj-lt"/>
              <a:buAutoNum type="arabicPeriod"/>
            </a:pPr>
            <a:r>
              <a:rPr lang="en-US" dirty="0"/>
              <a:t>Broadcast Address   :    one-to-all</a:t>
            </a:r>
          </a:p>
          <a:p>
            <a:pPr>
              <a:buNone/>
            </a:pPr>
            <a:endParaRPr lang="en-US" b="1" i="1" dirty="0"/>
          </a:p>
          <a:p>
            <a:pPr>
              <a:buNone/>
            </a:pPr>
            <a:r>
              <a:rPr lang="en-US" b="1" i="1" dirty="0"/>
              <a:t>Examples:</a:t>
            </a:r>
          </a:p>
          <a:p>
            <a:r>
              <a:rPr lang="en-US" dirty="0"/>
              <a:t>A3:34:45:11:92:F1</a:t>
            </a:r>
          </a:p>
          <a:p>
            <a:r>
              <a:rPr lang="en-US" dirty="0"/>
              <a:t>A2:34:45:11:92:F1</a:t>
            </a:r>
          </a:p>
          <a:p>
            <a:r>
              <a:rPr lang="en-US" dirty="0"/>
              <a:t>FF:FF:FF:FF:FF:FF</a:t>
            </a:r>
          </a:p>
        </p:txBody>
      </p:sp>
      <p:pic>
        <p:nvPicPr>
          <p:cNvPr id="4" name="Picture 3">
            <a:extLst>
              <a:ext uri="{FF2B5EF4-FFF2-40B4-BE49-F238E27FC236}">
                <a16:creationId xmlns:a16="http://schemas.microsoft.com/office/drawing/2014/main" id="{45A92CDD-316B-AE8C-8B7D-0D8DF90EFA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Address Resolution Protocol (ARP)</a:t>
            </a:r>
            <a:endParaRPr lang="en-US" dirty="0">
              <a:solidFill>
                <a:schemeClr val="bg1"/>
              </a:solidFill>
            </a:endParaRPr>
          </a:p>
        </p:txBody>
      </p:sp>
      <p:pic>
        <p:nvPicPr>
          <p:cNvPr id="2050" name="Picture 2" descr="C:\Users\lenovo\Desktop\COMPUETR NETWORKS NOTES\ARP.PNG"/>
          <p:cNvPicPr>
            <a:picLocks noGrp="1" noChangeAspect="1" noChangeArrowheads="1"/>
          </p:cNvPicPr>
          <p:nvPr>
            <p:ph idx="1"/>
          </p:nvPr>
        </p:nvPicPr>
        <p:blipFill>
          <a:blip r:embed="rId2"/>
          <a:srcRect/>
          <a:stretch>
            <a:fillRect/>
          </a:stretch>
        </p:blipFill>
        <p:spPr bwMode="auto">
          <a:xfrm>
            <a:off x="381000" y="1371600"/>
            <a:ext cx="8382000" cy="4591542"/>
          </a:xfrm>
          <a:prstGeom prst="rect">
            <a:avLst/>
          </a:prstGeom>
          <a:noFill/>
        </p:spPr>
      </p:pic>
      <p:pic>
        <p:nvPicPr>
          <p:cNvPr id="3" name="Picture 2">
            <a:extLst>
              <a:ext uri="{FF2B5EF4-FFF2-40B4-BE49-F238E27FC236}">
                <a16:creationId xmlns:a16="http://schemas.microsoft.com/office/drawing/2014/main" id="{9EB2821D-A4F5-3F46-88F3-3A0B57EAD8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487362"/>
          </a:xfrm>
        </p:spPr>
        <p:txBody>
          <a:bodyPr>
            <a:normAutofit fontScale="90000"/>
          </a:bodyPr>
          <a:lstStyle/>
          <a:p>
            <a:r>
              <a:rPr lang="en-US" b="1" dirty="0">
                <a:solidFill>
                  <a:schemeClr val="bg1"/>
                </a:solidFill>
              </a:rPr>
              <a:t>ARP OPERATION</a:t>
            </a:r>
          </a:p>
        </p:txBody>
      </p:sp>
      <p:pic>
        <p:nvPicPr>
          <p:cNvPr id="3074" name="Picture 2" descr="C:\Users\lenovo\Desktop\COMPUETR NETWORKS NOTES\arp operation.PNG"/>
          <p:cNvPicPr>
            <a:picLocks noGrp="1" noChangeAspect="1" noChangeArrowheads="1"/>
          </p:cNvPicPr>
          <p:nvPr>
            <p:ph idx="1"/>
          </p:nvPr>
        </p:nvPicPr>
        <p:blipFill>
          <a:blip r:embed="rId2"/>
          <a:srcRect/>
          <a:stretch>
            <a:fillRect/>
          </a:stretch>
        </p:blipFill>
        <p:spPr bwMode="auto">
          <a:xfrm>
            <a:off x="795045" y="1066800"/>
            <a:ext cx="7553910" cy="5410200"/>
          </a:xfrm>
          <a:prstGeom prst="rect">
            <a:avLst/>
          </a:prstGeom>
          <a:noFill/>
        </p:spPr>
      </p:pic>
      <p:pic>
        <p:nvPicPr>
          <p:cNvPr id="3" name="Picture 2">
            <a:extLst>
              <a:ext uri="{FF2B5EF4-FFF2-40B4-BE49-F238E27FC236}">
                <a16:creationId xmlns:a16="http://schemas.microsoft.com/office/drawing/2014/main" id="{CE0F4995-6AD8-5A43-B55E-BFEADF5318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IN" sz="3600" b="1" dirty="0">
                <a:solidFill>
                  <a:schemeClr val="bg1"/>
                </a:solidFill>
                <a:ea typeface="Verdana" panose="020B0604030504040204" pitchFamily="34" charset="0"/>
              </a:rPr>
              <a:t>Disadvantages of Mesh Topology</a:t>
            </a:r>
            <a:endParaRPr lang="en-US" sz="3600" dirty="0"/>
          </a:p>
        </p:txBody>
      </p:sp>
      <p:sp>
        <p:nvSpPr>
          <p:cNvPr id="3" name="Text Placeholder 2"/>
          <p:cNvSpPr>
            <a:spLocks noGrp="1"/>
          </p:cNvSpPr>
          <p:nvPr>
            <p:ph type="body" sz="half" idx="1"/>
          </p:nvPr>
        </p:nvSpPr>
        <p:spPr>
          <a:xfrm>
            <a:off x="228600" y="990600"/>
            <a:ext cx="8686800" cy="4525963"/>
          </a:xfrm>
        </p:spPr>
        <p:txBody>
          <a:bodyPr>
            <a:noAutofit/>
          </a:bodyPr>
          <a:lstStyle/>
          <a:p>
            <a:pPr marL="514350" indent="-514350">
              <a:lnSpc>
                <a:spcPct val="160000"/>
              </a:lnSpc>
              <a:buFont typeface="+mj-lt"/>
              <a:buAutoNum type="arabicPeriod"/>
            </a:pPr>
            <a:r>
              <a:rPr lang="en-US" sz="2800" dirty="0"/>
              <a:t>Cost</a:t>
            </a:r>
          </a:p>
          <a:p>
            <a:pPr marL="514350" indent="-514350">
              <a:lnSpc>
                <a:spcPct val="160000"/>
              </a:lnSpc>
              <a:buFont typeface="+mj-lt"/>
              <a:buAutoNum type="arabicPeriod"/>
            </a:pPr>
            <a:r>
              <a:rPr lang="en-US" sz="2800" dirty="0">
                <a:latin typeface="+mj-lt"/>
              </a:rPr>
              <a:t>Management</a:t>
            </a:r>
          </a:p>
          <a:p>
            <a:pPr marL="514350" indent="-514350">
              <a:lnSpc>
                <a:spcPct val="160000"/>
              </a:lnSpc>
              <a:buFont typeface="+mj-lt"/>
              <a:buAutoNum type="arabicPeriod"/>
            </a:pPr>
            <a:r>
              <a:rPr lang="en-US" sz="2800" dirty="0">
                <a:latin typeface="+mj-lt"/>
              </a:rPr>
              <a:t>Efficiency</a:t>
            </a:r>
          </a:p>
          <a:p>
            <a:pPr marL="514350" indent="-514350">
              <a:lnSpc>
                <a:spcPct val="160000"/>
              </a:lnSpc>
              <a:buFont typeface="+mj-lt"/>
              <a:buAutoNum type="arabicPeriod"/>
            </a:pPr>
            <a:r>
              <a:rPr lang="en-US" sz="2800" dirty="0">
                <a:latin typeface="+mj-lt"/>
              </a:rPr>
              <a:t>Hardware requirement</a:t>
            </a:r>
          </a:p>
        </p:txBody>
      </p:sp>
      <p:pic>
        <p:nvPicPr>
          <p:cNvPr id="4" name="Picture 3">
            <a:extLst>
              <a:ext uri="{FF2B5EF4-FFF2-40B4-BE49-F238E27FC236}">
                <a16:creationId xmlns:a16="http://schemas.microsoft.com/office/drawing/2014/main" id="{3AB64796-1722-2667-53D1-55D17106C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34644"/>
            <a:ext cx="761999" cy="87351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ARP PACKET FORMAT</a:t>
            </a:r>
          </a:p>
        </p:txBody>
      </p:sp>
      <p:pic>
        <p:nvPicPr>
          <p:cNvPr id="4100" name="Picture 4" descr="C:\Users\lenovo\Desktop\COMPUETR NETWORKS NOTES\ARP PACKET FORMAT.PNG"/>
          <p:cNvPicPr>
            <a:picLocks noGrp="1" noChangeAspect="1" noChangeArrowheads="1"/>
          </p:cNvPicPr>
          <p:nvPr>
            <p:ph idx="1"/>
          </p:nvPr>
        </p:nvPicPr>
        <p:blipFill>
          <a:blip r:embed="rId2"/>
          <a:srcRect/>
          <a:stretch>
            <a:fillRect/>
          </a:stretch>
        </p:blipFill>
        <p:spPr bwMode="auto">
          <a:xfrm>
            <a:off x="609600" y="1295400"/>
            <a:ext cx="7543800" cy="4953000"/>
          </a:xfrm>
          <a:prstGeom prst="rect">
            <a:avLst/>
          </a:prstGeom>
          <a:noFill/>
        </p:spPr>
      </p:pic>
      <p:pic>
        <p:nvPicPr>
          <p:cNvPr id="3" name="Picture 2">
            <a:extLst>
              <a:ext uri="{FF2B5EF4-FFF2-40B4-BE49-F238E27FC236}">
                <a16:creationId xmlns:a16="http://schemas.microsoft.com/office/drawing/2014/main" id="{80E1B8E1-F953-344B-C471-485A2D76F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686800" cy="457200"/>
          </a:xfrm>
        </p:spPr>
        <p:txBody>
          <a:bodyPr>
            <a:normAutofit fontScale="90000"/>
          </a:bodyPr>
          <a:lstStyle/>
          <a:p>
            <a:r>
              <a:rPr lang="en-US" b="1" dirty="0">
                <a:solidFill>
                  <a:schemeClr val="bg1"/>
                </a:solidFill>
              </a:rPr>
              <a:t>Error Detection and Correction</a:t>
            </a:r>
          </a:p>
        </p:txBody>
      </p:sp>
      <p:sp>
        <p:nvSpPr>
          <p:cNvPr id="3" name="Content Placeholder 2"/>
          <p:cNvSpPr>
            <a:spLocks noGrp="1"/>
          </p:cNvSpPr>
          <p:nvPr>
            <p:ph idx="1"/>
          </p:nvPr>
        </p:nvSpPr>
        <p:spPr>
          <a:xfrm>
            <a:off x="0" y="1214385"/>
            <a:ext cx="9144000" cy="4525963"/>
          </a:xfrm>
        </p:spPr>
        <p:txBody>
          <a:bodyPr>
            <a:normAutofit fontScale="85000" lnSpcReduction="10000"/>
          </a:bodyPr>
          <a:lstStyle/>
          <a:p>
            <a:pPr marL="0" indent="0">
              <a:lnSpc>
                <a:spcPct val="150000"/>
              </a:lnSpc>
              <a:buNone/>
            </a:pPr>
            <a:r>
              <a:rPr lang="en-US" dirty="0"/>
              <a:t>An error is something you have done which is considered to be incorrect or wrong, or which should not have been done.</a:t>
            </a:r>
          </a:p>
          <a:p>
            <a:pPr marL="0" indent="0">
              <a:lnSpc>
                <a:spcPct val="150000"/>
              </a:lnSpc>
              <a:buNone/>
            </a:pPr>
            <a:r>
              <a:rPr lang="en-US" b="1" dirty="0"/>
              <a:t>Types of Errors:</a:t>
            </a:r>
          </a:p>
          <a:p>
            <a:pPr marL="514350" indent="-514350">
              <a:lnSpc>
                <a:spcPct val="150000"/>
              </a:lnSpc>
              <a:buFont typeface="+mj-lt"/>
              <a:buAutoNum type="arabicPeriod"/>
            </a:pPr>
            <a:r>
              <a:rPr lang="en-US" dirty="0"/>
              <a:t>Single-bit error – 1 bit change</a:t>
            </a:r>
          </a:p>
          <a:p>
            <a:pPr marL="514350" indent="-514350">
              <a:lnSpc>
                <a:spcPct val="150000"/>
              </a:lnSpc>
              <a:buFont typeface="+mj-lt"/>
              <a:buAutoNum type="arabicPeriod"/>
            </a:pPr>
            <a:r>
              <a:rPr lang="en-US" dirty="0"/>
              <a:t>Multiple-bit error – non-consecutive bits</a:t>
            </a:r>
          </a:p>
          <a:p>
            <a:pPr marL="514350" indent="-514350">
              <a:lnSpc>
                <a:spcPct val="150000"/>
              </a:lnSpc>
              <a:buFont typeface="+mj-lt"/>
              <a:buAutoNum type="arabicPeriod"/>
            </a:pPr>
            <a:r>
              <a:rPr lang="en-US" dirty="0"/>
              <a:t>Burst error - consecutive bits</a:t>
            </a:r>
          </a:p>
        </p:txBody>
      </p:sp>
      <p:pic>
        <p:nvPicPr>
          <p:cNvPr id="4" name="Picture 3">
            <a:extLst>
              <a:ext uri="{FF2B5EF4-FFF2-40B4-BE49-F238E27FC236}">
                <a16:creationId xmlns:a16="http://schemas.microsoft.com/office/drawing/2014/main" id="{17F998EA-AC4A-5679-0ED6-47E6ACCF4C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lenovo\Desktop\COMPUETR NETWORKS NOTES\error detection and correction.PNG"/>
          <p:cNvPicPr>
            <a:picLocks noGrp="1" noChangeAspect="1" noChangeArrowheads="1"/>
          </p:cNvPicPr>
          <p:nvPr>
            <p:ph idx="1"/>
          </p:nvPr>
        </p:nvPicPr>
        <p:blipFill>
          <a:blip r:embed="rId2"/>
          <a:srcRect/>
          <a:stretch>
            <a:fillRect/>
          </a:stretch>
        </p:blipFill>
        <p:spPr bwMode="auto">
          <a:xfrm>
            <a:off x="0" y="909585"/>
            <a:ext cx="8991600" cy="4500616"/>
          </a:xfrm>
          <a:prstGeom prst="rect">
            <a:avLst/>
          </a:prstGeom>
          <a:noFill/>
        </p:spPr>
      </p:pic>
      <p:pic>
        <p:nvPicPr>
          <p:cNvPr id="3" name="Picture 2">
            <a:extLst>
              <a:ext uri="{FF2B5EF4-FFF2-40B4-BE49-F238E27FC236}">
                <a16:creationId xmlns:a16="http://schemas.microsoft.com/office/drawing/2014/main" id="{D5758956-E03D-11FF-6623-244BFBAB57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Error Control</a:t>
            </a:r>
            <a:br>
              <a:rPr lang="en-US" dirty="0"/>
            </a:b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dirty="0"/>
              <a:t>Error control can be done in two ways</a:t>
            </a:r>
          </a:p>
          <a:p>
            <a:pPr marL="514350" indent="-514350">
              <a:lnSpc>
                <a:spcPct val="150000"/>
              </a:lnSpc>
              <a:buFont typeface="+mj-lt"/>
              <a:buAutoNum type="arabicPeriod"/>
            </a:pPr>
            <a:r>
              <a:rPr lang="en-US" b="1" dirty="0"/>
              <a:t>Error detection</a:t>
            </a:r>
            <a:r>
              <a:rPr lang="en-US" dirty="0"/>
              <a:t> </a:t>
            </a:r>
          </a:p>
          <a:p>
            <a:pPr marL="514350" indent="-514350">
              <a:lnSpc>
                <a:spcPct val="150000"/>
              </a:lnSpc>
              <a:buFont typeface="+mj-lt"/>
              <a:buAutoNum type="arabicPeriod"/>
            </a:pPr>
            <a:r>
              <a:rPr lang="en-US" b="1" dirty="0"/>
              <a:t>Error correction</a:t>
            </a:r>
            <a:r>
              <a:rPr lang="en-US" dirty="0"/>
              <a:t> </a:t>
            </a:r>
          </a:p>
          <a:p>
            <a:endParaRPr lang="en-US" dirty="0"/>
          </a:p>
        </p:txBody>
      </p:sp>
      <p:pic>
        <p:nvPicPr>
          <p:cNvPr id="4" name="Picture 3">
            <a:extLst>
              <a:ext uri="{FF2B5EF4-FFF2-40B4-BE49-F238E27FC236}">
                <a16:creationId xmlns:a16="http://schemas.microsoft.com/office/drawing/2014/main" id="{E67C2967-5FBB-C0D1-7C55-81EC3C34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solidFill>
                  <a:schemeClr val="bg1"/>
                </a:solidFill>
              </a:rPr>
              <a:t>Error Detection Techniques</a:t>
            </a:r>
            <a:br>
              <a:rPr lang="en-US"/>
            </a:br>
            <a:endParaRPr lang="en-US" dirty="0"/>
          </a:p>
        </p:txBody>
      </p:sp>
      <p:sp>
        <p:nvSpPr>
          <p:cNvPr id="3" name="Content Placeholder 2"/>
          <p:cNvSpPr>
            <a:spLocks noGrp="1"/>
          </p:cNvSpPr>
          <p:nvPr>
            <p:ph idx="1"/>
          </p:nvPr>
        </p:nvSpPr>
        <p:spPr>
          <a:xfrm>
            <a:off x="457200" y="1219200"/>
            <a:ext cx="8229600" cy="4906963"/>
          </a:xfrm>
        </p:spPr>
        <p:txBody>
          <a:bodyPr/>
          <a:lstStyle/>
          <a:p>
            <a:pPr>
              <a:lnSpc>
                <a:spcPct val="150000"/>
              </a:lnSpc>
            </a:pPr>
            <a:r>
              <a:rPr lang="en-US" dirty="0"/>
              <a:t>Single parity check</a:t>
            </a:r>
          </a:p>
          <a:p>
            <a:pPr>
              <a:lnSpc>
                <a:spcPct val="150000"/>
              </a:lnSpc>
            </a:pPr>
            <a:r>
              <a:rPr lang="en-US" dirty="0"/>
              <a:t>Two-dimensional parity check</a:t>
            </a:r>
          </a:p>
          <a:p>
            <a:pPr>
              <a:lnSpc>
                <a:spcPct val="150000"/>
              </a:lnSpc>
            </a:pPr>
            <a:r>
              <a:rPr lang="en-US" dirty="0"/>
              <a:t>Checksum</a:t>
            </a:r>
          </a:p>
          <a:p>
            <a:pPr>
              <a:lnSpc>
                <a:spcPct val="150000"/>
              </a:lnSpc>
            </a:pPr>
            <a:r>
              <a:rPr lang="en-US" dirty="0"/>
              <a:t>Cyclic redundancy check</a:t>
            </a:r>
          </a:p>
          <a:p>
            <a:endParaRPr lang="en-US" dirty="0"/>
          </a:p>
        </p:txBody>
      </p:sp>
      <p:pic>
        <p:nvPicPr>
          <p:cNvPr id="4" name="Picture 3">
            <a:extLst>
              <a:ext uri="{FF2B5EF4-FFF2-40B4-BE49-F238E27FC236}">
                <a16:creationId xmlns:a16="http://schemas.microsoft.com/office/drawing/2014/main" id="{16063C0F-CFA0-3A79-F082-97AE1B8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Parity Check</a:t>
            </a:r>
            <a:br>
              <a:rPr lang="en-US" dirty="0"/>
            </a:br>
            <a:endParaRPr lang="en-US" dirty="0"/>
          </a:p>
        </p:txBody>
      </p:sp>
      <p:sp>
        <p:nvSpPr>
          <p:cNvPr id="3" name="Content Placeholder 2"/>
          <p:cNvSpPr>
            <a:spLocks noGrp="1"/>
          </p:cNvSpPr>
          <p:nvPr>
            <p:ph idx="1"/>
          </p:nvPr>
        </p:nvSpPr>
        <p:spPr>
          <a:xfrm>
            <a:off x="152401" y="1166018"/>
            <a:ext cx="8229600" cy="4525963"/>
          </a:xfrm>
        </p:spPr>
        <p:txBody>
          <a:bodyPr>
            <a:normAutofit/>
          </a:bodyPr>
          <a:lstStyle/>
          <a:p>
            <a:pPr algn="just">
              <a:lnSpc>
                <a:spcPct val="150000"/>
              </a:lnSpc>
            </a:pPr>
            <a:r>
              <a:rPr lang="en-US" dirty="0"/>
              <a:t>If a number of 1s is even then parity bit value is 0. If the number of 1s is odd then parity bit value is 1.</a:t>
            </a:r>
          </a:p>
        </p:txBody>
      </p:sp>
      <p:pic>
        <p:nvPicPr>
          <p:cNvPr id="4" name="Picture 3">
            <a:extLst>
              <a:ext uri="{FF2B5EF4-FFF2-40B4-BE49-F238E27FC236}">
                <a16:creationId xmlns:a16="http://schemas.microsoft.com/office/drawing/2014/main" id="{27B86BF0-A359-2B6E-8770-F979EF95C2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Single Parity Check</a:t>
            </a:r>
            <a:br>
              <a:rPr lang="en-US" dirty="0"/>
            </a:br>
            <a:endParaRPr lang="en-US" dirty="0"/>
          </a:p>
        </p:txBody>
      </p:sp>
      <p:pic>
        <p:nvPicPr>
          <p:cNvPr id="3074" name="Picture 2" descr="C:\Users\lenovo\Desktop\COMPUETR NETWORKS NOTES\parity.PNG"/>
          <p:cNvPicPr>
            <a:picLocks noGrp="1" noChangeAspect="1" noChangeArrowheads="1"/>
          </p:cNvPicPr>
          <p:nvPr>
            <p:ph idx="1"/>
          </p:nvPr>
        </p:nvPicPr>
        <p:blipFill>
          <a:blip r:embed="rId2"/>
          <a:srcRect/>
          <a:stretch>
            <a:fillRect/>
          </a:stretch>
        </p:blipFill>
        <p:spPr bwMode="auto">
          <a:xfrm>
            <a:off x="114300" y="1066800"/>
            <a:ext cx="8915399" cy="4495800"/>
          </a:xfrm>
          <a:prstGeom prst="rect">
            <a:avLst/>
          </a:prstGeom>
          <a:noFill/>
        </p:spPr>
      </p:pic>
      <p:pic>
        <p:nvPicPr>
          <p:cNvPr id="3" name="Picture 2">
            <a:extLst>
              <a:ext uri="{FF2B5EF4-FFF2-40B4-BE49-F238E27FC236}">
                <a16:creationId xmlns:a16="http://schemas.microsoft.com/office/drawing/2014/main" id="{28C76B58-C275-5884-DAED-1BD2EBA31E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Drawbacks Of Single Parity Checking</a:t>
            </a:r>
            <a:br>
              <a:rPr lang="en-US" dirty="0"/>
            </a:br>
            <a:endParaRPr lang="en-US" dirty="0"/>
          </a:p>
        </p:txBody>
      </p:sp>
      <p:sp>
        <p:nvSpPr>
          <p:cNvPr id="3" name="Content Placeholder 2"/>
          <p:cNvSpPr>
            <a:spLocks noGrp="1"/>
          </p:cNvSpPr>
          <p:nvPr>
            <p:ph idx="1"/>
          </p:nvPr>
        </p:nvSpPr>
        <p:spPr>
          <a:xfrm>
            <a:off x="457200" y="914400"/>
            <a:ext cx="8229600" cy="5211763"/>
          </a:xfrm>
        </p:spPr>
        <p:txBody>
          <a:bodyPr/>
          <a:lstStyle/>
          <a:p>
            <a:pPr>
              <a:lnSpc>
                <a:spcPct val="150000"/>
              </a:lnSpc>
            </a:pPr>
            <a:r>
              <a:rPr lang="en-US" dirty="0"/>
              <a:t>It can only detect single-bit errors which are very rare.</a:t>
            </a:r>
          </a:p>
          <a:p>
            <a:pPr>
              <a:lnSpc>
                <a:spcPct val="150000"/>
              </a:lnSpc>
            </a:pPr>
            <a:r>
              <a:rPr lang="en-US" dirty="0"/>
              <a:t>If two bits are interchanged, then it cannot detect the errors.</a:t>
            </a:r>
          </a:p>
          <a:p>
            <a:endParaRPr lang="en-US" dirty="0"/>
          </a:p>
        </p:txBody>
      </p:sp>
      <p:pic>
        <p:nvPicPr>
          <p:cNvPr id="4" name="Picture 3">
            <a:extLst>
              <a:ext uri="{FF2B5EF4-FFF2-40B4-BE49-F238E27FC236}">
                <a16:creationId xmlns:a16="http://schemas.microsoft.com/office/drawing/2014/main" id="{4EC05D6C-8103-7C1A-697F-2163B584CA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Two-dimensional parity check</a:t>
            </a:r>
            <a:br>
              <a:rPr lang="en-US" dirty="0"/>
            </a:br>
            <a:endParaRPr lang="en-US" dirty="0"/>
          </a:p>
        </p:txBody>
      </p:sp>
      <p:pic>
        <p:nvPicPr>
          <p:cNvPr id="4098" name="Picture 2" descr="C:\Users\lenovo\Desktop\COMPUETR NETWORKS NOTES\dimen.PNG"/>
          <p:cNvPicPr>
            <a:picLocks noGrp="1" noChangeAspect="1" noChangeArrowheads="1"/>
          </p:cNvPicPr>
          <p:nvPr>
            <p:ph idx="1"/>
          </p:nvPr>
        </p:nvPicPr>
        <p:blipFill>
          <a:blip r:embed="rId2"/>
          <a:srcRect/>
          <a:stretch>
            <a:fillRect/>
          </a:stretch>
        </p:blipFill>
        <p:spPr bwMode="auto">
          <a:xfrm>
            <a:off x="381001" y="909585"/>
            <a:ext cx="8001000" cy="4571999"/>
          </a:xfrm>
          <a:prstGeom prst="rect">
            <a:avLst/>
          </a:prstGeom>
          <a:noFill/>
        </p:spPr>
      </p:pic>
      <p:pic>
        <p:nvPicPr>
          <p:cNvPr id="3" name="Picture 2">
            <a:extLst>
              <a:ext uri="{FF2B5EF4-FFF2-40B4-BE49-F238E27FC236}">
                <a16:creationId xmlns:a16="http://schemas.microsoft.com/office/drawing/2014/main" id="{2345F2A6-606C-5079-08D9-FF6279D96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Drawbacks Of 2D Parity Check</a:t>
            </a:r>
            <a:br>
              <a:rPr lang="en-US" dirty="0"/>
            </a:br>
            <a:endParaRPr lang="en-US" dirty="0"/>
          </a:p>
        </p:txBody>
      </p:sp>
      <p:sp>
        <p:nvSpPr>
          <p:cNvPr id="3" name="Content Placeholder 2"/>
          <p:cNvSpPr>
            <a:spLocks noGrp="1"/>
          </p:cNvSpPr>
          <p:nvPr>
            <p:ph idx="1"/>
          </p:nvPr>
        </p:nvSpPr>
        <p:spPr>
          <a:xfrm>
            <a:off x="437213" y="1166018"/>
            <a:ext cx="8229600" cy="4525963"/>
          </a:xfrm>
        </p:spPr>
        <p:txBody>
          <a:bodyPr>
            <a:normAutofit lnSpcReduction="10000"/>
          </a:bodyPr>
          <a:lstStyle/>
          <a:p>
            <a:pPr>
              <a:lnSpc>
                <a:spcPct val="150000"/>
              </a:lnSpc>
            </a:pPr>
            <a:r>
              <a:rPr lang="en-US" dirty="0"/>
              <a:t>If two bits in one data unit are corrupted and two bits exactly the same position in another data unit are also corrupted, then 2D Parity checker will not be able to detect the error.</a:t>
            </a:r>
          </a:p>
          <a:p>
            <a:pPr>
              <a:lnSpc>
                <a:spcPct val="150000"/>
              </a:lnSpc>
            </a:pPr>
            <a:r>
              <a:rPr lang="en-US" dirty="0"/>
              <a:t>This technique cannot be used to detect the 4-bit errors or more in some cases.</a:t>
            </a:r>
          </a:p>
          <a:p>
            <a:endParaRPr lang="en-US" dirty="0"/>
          </a:p>
        </p:txBody>
      </p:sp>
      <p:pic>
        <p:nvPicPr>
          <p:cNvPr id="4" name="Picture 3">
            <a:extLst>
              <a:ext uri="{FF2B5EF4-FFF2-40B4-BE49-F238E27FC236}">
                <a16:creationId xmlns:a16="http://schemas.microsoft.com/office/drawing/2014/main" id="{3459170E-AEA2-FCB9-233F-D708292945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IN" sz="3000" b="1" dirty="0">
                <a:solidFill>
                  <a:schemeClr val="bg1"/>
                </a:solidFill>
                <a:ea typeface="Verdana" panose="020B0604030504040204" pitchFamily="34" charset="0"/>
              </a:rPr>
              <a:t>Star Topology</a:t>
            </a:r>
            <a:endParaRPr lang="en-US" sz="3000" dirty="0"/>
          </a:p>
        </p:txBody>
      </p:sp>
      <p:sp>
        <p:nvSpPr>
          <p:cNvPr id="3" name="Text Placeholder 2"/>
          <p:cNvSpPr>
            <a:spLocks noGrp="1"/>
          </p:cNvSpPr>
          <p:nvPr>
            <p:ph type="body" sz="half" idx="1"/>
          </p:nvPr>
        </p:nvSpPr>
        <p:spPr>
          <a:xfrm>
            <a:off x="0" y="990600"/>
            <a:ext cx="9144000" cy="4525963"/>
          </a:xfrm>
        </p:spPr>
        <p:txBody>
          <a:bodyPr>
            <a:normAutofit/>
          </a:bodyPr>
          <a:lstStyle/>
          <a:p>
            <a:r>
              <a:rPr lang="en-US" sz="2800" dirty="0"/>
              <a:t>In a star topology, each device has a dedicated point-to-point link only to a central controller, usually called a </a:t>
            </a:r>
            <a:r>
              <a:rPr lang="en-US" sz="2800" b="1" dirty="0"/>
              <a:t>hub</a:t>
            </a:r>
            <a:r>
              <a:rPr lang="en-US" sz="2800" i="1" dirty="0"/>
              <a:t>.</a:t>
            </a:r>
          </a:p>
          <a:p>
            <a:r>
              <a:rPr lang="en-US" sz="2800" dirty="0"/>
              <a:t>Unlike a mesh topology, a star topology does not allow direct traffic between devices. The controller acts as an exchange: If one device wants to send data to another, it sends the data to the controller, which then relays the data to the other connected device.</a:t>
            </a:r>
            <a:endParaRPr lang="en-US" sz="2800" i="1" dirty="0"/>
          </a:p>
          <a:p>
            <a:endParaRPr lang="en-US" sz="2600" dirty="0">
              <a:latin typeface="+mj-lt"/>
            </a:endParaRPr>
          </a:p>
        </p:txBody>
      </p:sp>
      <p:pic>
        <p:nvPicPr>
          <p:cNvPr id="4" name="Picture 3">
            <a:extLst>
              <a:ext uri="{FF2B5EF4-FFF2-40B4-BE49-F238E27FC236}">
                <a16:creationId xmlns:a16="http://schemas.microsoft.com/office/drawing/2014/main" id="{9F19A159-8895-5DB8-0BA3-730F13E93C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Checksum</a:t>
            </a:r>
            <a:br>
              <a:rPr lang="en-US" dirty="0"/>
            </a:br>
            <a:endParaRPr lang="en-US" dirty="0"/>
          </a:p>
        </p:txBody>
      </p:sp>
      <p:sp>
        <p:nvSpPr>
          <p:cNvPr id="3" name="Content Placeholder 2"/>
          <p:cNvSpPr>
            <a:spLocks noGrp="1"/>
          </p:cNvSpPr>
          <p:nvPr>
            <p:ph idx="1"/>
          </p:nvPr>
        </p:nvSpPr>
        <p:spPr>
          <a:xfrm>
            <a:off x="152401" y="1013618"/>
            <a:ext cx="8229600" cy="4830763"/>
          </a:xfrm>
        </p:spPr>
        <p:txBody>
          <a:bodyPr>
            <a:normAutofit fontScale="62500" lnSpcReduction="20000"/>
          </a:bodyPr>
          <a:lstStyle/>
          <a:p>
            <a:pPr algn="just">
              <a:lnSpc>
                <a:spcPct val="160000"/>
              </a:lnSpc>
            </a:pPr>
            <a:r>
              <a:rPr lang="en-US" dirty="0"/>
              <a:t>For error detection by checksums, data is divided into fixed size frames or segments.</a:t>
            </a:r>
          </a:p>
          <a:p>
            <a:pPr algn="just">
              <a:lnSpc>
                <a:spcPct val="160000"/>
              </a:lnSpc>
            </a:pPr>
            <a:r>
              <a:rPr lang="en-US" b="1" dirty="0"/>
              <a:t>Sender’s End</a:t>
            </a:r>
            <a:r>
              <a:rPr lang="en-US" dirty="0"/>
              <a:t> − The sender adds the segments using 1’s complement arithmetic to get the sum. It then complements the sum to get the checksum and sends it along with the data frames.</a:t>
            </a:r>
          </a:p>
          <a:p>
            <a:pPr algn="just">
              <a:lnSpc>
                <a:spcPct val="160000"/>
              </a:lnSpc>
            </a:pPr>
            <a:r>
              <a:rPr lang="en-US" b="1" dirty="0"/>
              <a:t>Receiver’s End</a:t>
            </a:r>
            <a:r>
              <a:rPr lang="en-US" dirty="0"/>
              <a:t> − The receiver adds the incoming segments along with the checksum using 1’s complement arithmetic to get the sum and then complements it.</a:t>
            </a:r>
          </a:p>
          <a:p>
            <a:pPr algn="just">
              <a:lnSpc>
                <a:spcPct val="170000"/>
              </a:lnSpc>
            </a:pPr>
            <a:r>
              <a:rPr lang="en-US" dirty="0"/>
              <a:t>If the result is zero, the received frames are accepted; otherwise they are discarded.</a:t>
            </a:r>
          </a:p>
        </p:txBody>
      </p:sp>
      <p:pic>
        <p:nvPicPr>
          <p:cNvPr id="4" name="Picture 3">
            <a:extLst>
              <a:ext uri="{FF2B5EF4-FFF2-40B4-BE49-F238E27FC236}">
                <a16:creationId xmlns:a16="http://schemas.microsoft.com/office/drawing/2014/main" id="{E9B7998E-91EE-1F97-3491-14F184540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77451" y="909585"/>
            <a:ext cx="9066549" cy="57150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1944EF6C-44AF-A36E-2782-8E871A30C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6" y="909584"/>
            <a:ext cx="9131508" cy="508053"/>
          </a:xfrm>
        </p:spPr>
        <p:txBody>
          <a:bodyPr>
            <a:normAutofit fontScale="90000"/>
          </a:bodyPr>
          <a:lstStyle/>
          <a:p>
            <a:r>
              <a:rPr lang="en-US" dirty="0"/>
              <a:t>10011001 11100010 00100100 10000100</a:t>
            </a:r>
          </a:p>
        </p:txBody>
      </p:sp>
      <p:pic>
        <p:nvPicPr>
          <p:cNvPr id="3" name="Picture 2">
            <a:extLst>
              <a:ext uri="{FF2B5EF4-FFF2-40B4-BE49-F238E27FC236}">
                <a16:creationId xmlns:a16="http://schemas.microsoft.com/office/drawing/2014/main" id="{1944EF6C-44AF-A36E-2782-8E871A30CA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Content Placeholder 4">
            <a:extLst>
              <a:ext uri="{FF2B5EF4-FFF2-40B4-BE49-F238E27FC236}">
                <a16:creationId xmlns:a16="http://schemas.microsoft.com/office/drawing/2014/main" id="{BED9853B-2B0D-00ED-FDC9-BBB947F3D87E}"/>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2498B33-94D6-0873-F5DE-B80E7C4052E5}"/>
              </a:ext>
            </a:extLst>
          </p:cNvPr>
          <p:cNvPicPr>
            <a:picLocks noChangeAspect="1"/>
          </p:cNvPicPr>
          <p:nvPr/>
        </p:nvPicPr>
        <p:blipFill>
          <a:blip r:embed="rId3"/>
          <a:stretch>
            <a:fillRect/>
          </a:stretch>
        </p:blipFill>
        <p:spPr>
          <a:xfrm>
            <a:off x="-6246" y="1417638"/>
            <a:ext cx="9144000" cy="5140990"/>
          </a:xfrm>
          <a:prstGeom prst="rect">
            <a:avLst/>
          </a:prstGeom>
        </p:spPr>
      </p:pic>
    </p:spTree>
    <p:extLst>
      <p:ext uri="{BB962C8B-B14F-4D97-AF65-F5344CB8AC3E}">
        <p14:creationId xmlns:p14="http://schemas.microsoft.com/office/powerpoint/2010/main" val="32327072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Cyclic Redundancy check</a:t>
            </a:r>
            <a:br>
              <a:rPr lang="en-US" dirty="0"/>
            </a:br>
            <a:endParaRPr lang="en-US" dirty="0"/>
          </a:p>
        </p:txBody>
      </p:sp>
      <p:sp>
        <p:nvSpPr>
          <p:cNvPr id="3" name="Content Placeholder 2"/>
          <p:cNvSpPr>
            <a:spLocks noGrp="1"/>
          </p:cNvSpPr>
          <p:nvPr>
            <p:ph idx="1"/>
          </p:nvPr>
        </p:nvSpPr>
        <p:spPr>
          <a:xfrm>
            <a:off x="152400" y="1013618"/>
            <a:ext cx="8839199" cy="4830763"/>
          </a:xfrm>
        </p:spPr>
        <p:txBody>
          <a:bodyPr>
            <a:norm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It is an error detection method based on binary division.</a:t>
            </a:r>
          </a:p>
          <a:p>
            <a:pPr algn="just"/>
            <a:r>
              <a:rPr lang="en-US" sz="2800" dirty="0">
                <a:latin typeface="Tahoma" panose="020B0604030504040204" pitchFamily="34" charset="0"/>
                <a:ea typeface="Tahoma" panose="020B0604030504040204" pitchFamily="34" charset="0"/>
                <a:cs typeface="Tahoma" panose="020B0604030504040204" pitchFamily="34" charset="0"/>
              </a:rPr>
              <a:t>In CRC, a seq of redundant bits called cyclic redundancy. check bits are appended to the end of data, so that the resulting data unit becomes exactly divisible by second, predetermined binary no.</a:t>
            </a:r>
          </a:p>
          <a:p>
            <a:pPr algn="just"/>
            <a:r>
              <a:rPr lang="en-US" sz="2800" dirty="0">
                <a:latin typeface="Tahoma" panose="020B0604030504040204" pitchFamily="34" charset="0"/>
                <a:ea typeface="Tahoma" panose="020B0604030504040204" pitchFamily="34" charset="0"/>
                <a:cs typeface="Tahoma" panose="020B0604030504040204" pitchFamily="34" charset="0"/>
              </a:rPr>
              <a:t>At the destination, the incoming data is divided by same no. </a:t>
            </a:r>
          </a:p>
          <a:p>
            <a:pPr algn="just"/>
            <a:r>
              <a:rPr lang="en-US" sz="2800" dirty="0">
                <a:latin typeface="Tahoma" panose="020B0604030504040204" pitchFamily="34" charset="0"/>
                <a:ea typeface="Tahoma" panose="020B0604030504040204" pitchFamily="34" charset="0"/>
                <a:cs typeface="Tahoma" panose="020B0604030504040204" pitchFamily="34" charset="0"/>
              </a:rPr>
              <a:t>If the remainder is ‘0’ – data is accepted otherwise not accepted.</a:t>
            </a:r>
          </a:p>
        </p:txBody>
      </p:sp>
      <p:pic>
        <p:nvPicPr>
          <p:cNvPr id="4" name="Picture 3">
            <a:extLst>
              <a:ext uri="{FF2B5EF4-FFF2-40B4-BE49-F238E27FC236}">
                <a16:creationId xmlns:a16="http://schemas.microsoft.com/office/drawing/2014/main" id="{E9B7998E-91EE-1F97-3491-14F184540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6760787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Cyclic Redundancy Check (CRC)</a:t>
            </a:r>
            <a:br>
              <a:rPr lang="en-US" dirty="0"/>
            </a:br>
            <a:endParaRPr lang="en-US" dirty="0"/>
          </a:p>
        </p:txBody>
      </p:sp>
      <p:pic>
        <p:nvPicPr>
          <p:cNvPr id="4" name="Picture 3">
            <a:extLst>
              <a:ext uri="{FF2B5EF4-FFF2-40B4-BE49-F238E27FC236}">
                <a16:creationId xmlns:a16="http://schemas.microsoft.com/office/drawing/2014/main" id="{D24813DA-496F-C4A0-DCF5-8B3D9D2949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0" name="Picture 9">
            <a:extLst>
              <a:ext uri="{FF2B5EF4-FFF2-40B4-BE49-F238E27FC236}">
                <a16:creationId xmlns:a16="http://schemas.microsoft.com/office/drawing/2014/main" id="{10740102-799B-2076-EBC4-8E7C578400CF}"/>
              </a:ext>
            </a:extLst>
          </p:cNvPr>
          <p:cNvPicPr>
            <a:picLocks noChangeAspect="1"/>
          </p:cNvPicPr>
          <p:nvPr/>
        </p:nvPicPr>
        <p:blipFill>
          <a:blip r:embed="rId3"/>
          <a:stretch>
            <a:fillRect/>
          </a:stretch>
        </p:blipFill>
        <p:spPr>
          <a:xfrm>
            <a:off x="0" y="909584"/>
            <a:ext cx="9143999" cy="4500615"/>
          </a:xfrm>
          <a:prstGeom prst="rect">
            <a:avLst/>
          </a:prstGeom>
        </p:spPr>
      </p:pic>
    </p:spTree>
    <p:extLst>
      <p:ext uri="{BB962C8B-B14F-4D97-AF65-F5344CB8AC3E}">
        <p14:creationId xmlns:p14="http://schemas.microsoft.com/office/powerpoint/2010/main" val="1783092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Cyclic Redundancy Check (CRC)</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CRC Generator</a:t>
            </a:r>
          </a:p>
          <a:p>
            <a:r>
              <a:rPr lang="en-US" dirty="0"/>
              <a:t>Frame- 1010101010</a:t>
            </a:r>
          </a:p>
          <a:p>
            <a:r>
              <a:rPr lang="en-US" dirty="0"/>
              <a:t>Key-11001</a:t>
            </a:r>
          </a:p>
          <a:p>
            <a:endParaRPr lang="en-US" dirty="0"/>
          </a:p>
          <a:p>
            <a:r>
              <a:rPr lang="en-US" dirty="0"/>
              <a:t>CRC Checker</a:t>
            </a:r>
          </a:p>
          <a:p>
            <a:r>
              <a:rPr lang="en-US" dirty="0"/>
              <a:t>Frame- 1010101010</a:t>
            </a:r>
          </a:p>
          <a:p>
            <a:r>
              <a:rPr lang="en-US" dirty="0"/>
              <a:t>Key-11001</a:t>
            </a:r>
          </a:p>
          <a:p>
            <a:r>
              <a:rPr lang="en-US" dirty="0"/>
              <a:t>Reminder =0000</a:t>
            </a:r>
          </a:p>
          <a:p>
            <a:endParaRPr lang="en-US" dirty="0"/>
          </a:p>
          <a:p>
            <a:endParaRPr lang="en-US" dirty="0"/>
          </a:p>
        </p:txBody>
      </p:sp>
      <p:pic>
        <p:nvPicPr>
          <p:cNvPr id="4" name="Picture 3">
            <a:extLst>
              <a:ext uri="{FF2B5EF4-FFF2-40B4-BE49-F238E27FC236}">
                <a16:creationId xmlns:a16="http://schemas.microsoft.com/office/drawing/2014/main" id="{D24813DA-496F-C4A0-DCF5-8B3D9D2949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7687765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Error Correction Techniques</a:t>
            </a:r>
            <a:br>
              <a:rPr lang="en-US" dirty="0"/>
            </a:br>
            <a:endParaRPr lang="en-US"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lnSpc>
                <a:spcPct val="150000"/>
              </a:lnSpc>
            </a:pPr>
            <a:r>
              <a:rPr lang="en-US" b="1" dirty="0"/>
              <a:t>Backward Error Correction (Retransmission)</a:t>
            </a:r>
            <a:r>
              <a:rPr lang="en-US" dirty="0"/>
              <a:t> −  If the receiver detects an error in the incoming frame, it requests the sender to retransmit the frame. It is a relatively simple technique. But it can be efficiently used only where retransmitting is not expensive as in fiber optics and the time for retransmission is low relative to the requirements of the application.</a:t>
            </a:r>
          </a:p>
          <a:p>
            <a:endParaRPr lang="en-US" dirty="0"/>
          </a:p>
        </p:txBody>
      </p:sp>
      <p:pic>
        <p:nvPicPr>
          <p:cNvPr id="4" name="Picture 3">
            <a:extLst>
              <a:ext uri="{FF2B5EF4-FFF2-40B4-BE49-F238E27FC236}">
                <a16:creationId xmlns:a16="http://schemas.microsoft.com/office/drawing/2014/main" id="{B1D81DCF-D93A-2463-055C-48381274E7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143000"/>
            <a:ext cx="8229600" cy="4983163"/>
          </a:xfrm>
        </p:spPr>
        <p:txBody>
          <a:bodyPr>
            <a:normAutofit fontScale="92500"/>
          </a:bodyPr>
          <a:lstStyle/>
          <a:p>
            <a:pPr algn="just">
              <a:lnSpc>
                <a:spcPct val="150000"/>
              </a:lnSpc>
            </a:pPr>
            <a:r>
              <a:rPr lang="en-US" b="1" dirty="0"/>
              <a:t>Forward Error Correction</a:t>
            </a:r>
            <a:r>
              <a:rPr lang="en-US" dirty="0"/>
              <a:t> −  If the receiver detects some error in the incoming frame, it executes error-correcting code that generates the actual frame. This saves bandwidth required for retransmission. It is inevitable in real-time systems. However, if there are too many errors, the frames need to be retransmitted.</a:t>
            </a:r>
          </a:p>
          <a:p>
            <a:endParaRPr lang="en-US" dirty="0"/>
          </a:p>
        </p:txBody>
      </p:sp>
      <p:pic>
        <p:nvPicPr>
          <p:cNvPr id="4" name="Picture 3">
            <a:extLst>
              <a:ext uri="{FF2B5EF4-FFF2-40B4-BE49-F238E27FC236}">
                <a16:creationId xmlns:a16="http://schemas.microsoft.com/office/drawing/2014/main" id="{03CD5C13-B3DB-4CFC-5790-2CB7FDEA3E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b="1" dirty="0">
                <a:solidFill>
                  <a:schemeClr val="bg1"/>
                </a:solidFill>
              </a:rPr>
              <a:t>Data Link Control(DLC)</a:t>
            </a:r>
            <a:endParaRPr lang="en-US" dirty="0">
              <a:solidFill>
                <a:schemeClr val="bg1"/>
              </a:solidFill>
            </a:endParaRPr>
          </a:p>
        </p:txBody>
      </p:sp>
      <p:sp>
        <p:nvSpPr>
          <p:cNvPr id="3" name="Content Placeholder 2"/>
          <p:cNvSpPr>
            <a:spLocks noGrp="1"/>
          </p:cNvSpPr>
          <p:nvPr>
            <p:ph idx="1"/>
          </p:nvPr>
        </p:nvSpPr>
        <p:spPr>
          <a:xfrm>
            <a:off x="457200" y="1066800"/>
            <a:ext cx="8229600" cy="5059363"/>
          </a:xfrm>
        </p:spPr>
        <p:txBody>
          <a:bodyPr>
            <a:normAutofit/>
          </a:bodyPr>
          <a:lstStyle/>
          <a:p>
            <a:pPr>
              <a:lnSpc>
                <a:spcPct val="150000"/>
              </a:lnSpc>
            </a:pPr>
            <a:r>
              <a:rPr lang="en-US" b="1" dirty="0"/>
              <a:t>DLC SERVICES:</a:t>
            </a:r>
          </a:p>
          <a:p>
            <a:pPr marL="514350" indent="-514350">
              <a:lnSpc>
                <a:spcPct val="150000"/>
              </a:lnSpc>
              <a:buFont typeface="+mj-lt"/>
              <a:buAutoNum type="arabicPeriod"/>
            </a:pPr>
            <a:r>
              <a:rPr lang="en-US" dirty="0"/>
              <a:t>Framing</a:t>
            </a:r>
          </a:p>
          <a:p>
            <a:pPr marL="514350" indent="-514350">
              <a:lnSpc>
                <a:spcPct val="150000"/>
              </a:lnSpc>
              <a:buFont typeface="+mj-lt"/>
              <a:buAutoNum type="arabicPeriod"/>
            </a:pPr>
            <a:r>
              <a:rPr lang="en-US" dirty="0"/>
              <a:t>Flow and Error Control </a:t>
            </a:r>
          </a:p>
          <a:p>
            <a:pPr marL="514350" indent="-514350">
              <a:lnSpc>
                <a:spcPct val="150000"/>
              </a:lnSpc>
              <a:buFont typeface="+mj-lt"/>
              <a:buAutoNum type="arabicPeriod"/>
            </a:pPr>
            <a:r>
              <a:rPr lang="en-US" dirty="0"/>
              <a:t>Connectionless and Connection-Oriented</a:t>
            </a:r>
          </a:p>
        </p:txBody>
      </p:sp>
      <p:pic>
        <p:nvPicPr>
          <p:cNvPr id="4" name="Picture 3">
            <a:extLst>
              <a:ext uri="{FF2B5EF4-FFF2-40B4-BE49-F238E27FC236}">
                <a16:creationId xmlns:a16="http://schemas.microsoft.com/office/drawing/2014/main" id="{88CB6BD7-2FAA-2F94-D5BC-A1EF2121DF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52400"/>
          </a:xfrm>
        </p:spPr>
        <p:txBody>
          <a:bodyPr>
            <a:normAutofit fontScale="90000"/>
          </a:bodyPr>
          <a:lstStyle/>
          <a:p>
            <a:r>
              <a:rPr lang="en-US" b="1" dirty="0">
                <a:solidFill>
                  <a:schemeClr val="bg1"/>
                </a:solidFill>
              </a:rPr>
              <a:t>Framing</a:t>
            </a:r>
            <a:br>
              <a:rPr lang="en-US" dirty="0"/>
            </a:br>
            <a:endParaRPr lang="en-US" dirty="0"/>
          </a:p>
        </p:txBody>
      </p:sp>
      <p:sp>
        <p:nvSpPr>
          <p:cNvPr id="3" name="Content Placeholder 2"/>
          <p:cNvSpPr>
            <a:spLocks noGrp="1"/>
          </p:cNvSpPr>
          <p:nvPr>
            <p:ph idx="1"/>
          </p:nvPr>
        </p:nvSpPr>
        <p:spPr>
          <a:xfrm>
            <a:off x="0" y="909585"/>
            <a:ext cx="9144000" cy="5059363"/>
          </a:xfrm>
        </p:spPr>
        <p:txBody>
          <a:bodyPr>
            <a:normAutofit/>
          </a:bodyPr>
          <a:lstStyle/>
          <a:p>
            <a:pPr marL="0" indent="0" algn="just">
              <a:lnSpc>
                <a:spcPct val="150000"/>
              </a:lnSpc>
              <a:buNone/>
            </a:pPr>
            <a:r>
              <a:rPr lang="en-US" sz="2600" dirty="0">
                <a:latin typeface="Times New Roman" panose="02020603050405020304" pitchFamily="18" charset="0"/>
                <a:ea typeface="Tahoma" panose="020B0604030504040204" pitchFamily="34" charset="0"/>
                <a:cs typeface="Times New Roman" panose="02020603050405020304" pitchFamily="18" charset="0"/>
              </a:rPr>
              <a:t>Framing is a function of DLL which provides way for sender to transmit a set of bits that are meaningful to the receiver.</a:t>
            </a:r>
          </a:p>
        </p:txBody>
      </p:sp>
      <p:pic>
        <p:nvPicPr>
          <p:cNvPr id="4" name="Picture 3">
            <a:extLst>
              <a:ext uri="{FF2B5EF4-FFF2-40B4-BE49-F238E27FC236}">
                <a16:creationId xmlns:a16="http://schemas.microsoft.com/office/drawing/2014/main" id="{E9849136-A237-B61A-FE67-B0D646544A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026" name="Picture 2" descr="formatting data for transmission">
            <a:extLst>
              <a:ext uri="{FF2B5EF4-FFF2-40B4-BE49-F238E27FC236}">
                <a16:creationId xmlns:a16="http://schemas.microsoft.com/office/drawing/2014/main" id="{2F385001-8913-43BD-D9F7-2F7B023C8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2209800"/>
            <a:ext cx="9029700" cy="4191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639762"/>
          </a:xfrm>
        </p:spPr>
        <p:txBody>
          <a:bodyPr>
            <a:normAutofit/>
          </a:bodyPr>
          <a:lstStyle/>
          <a:p>
            <a:r>
              <a:rPr lang="en-IN" sz="3000" b="1" dirty="0">
                <a:solidFill>
                  <a:schemeClr val="bg1"/>
                </a:solidFill>
                <a:ea typeface="Verdana" panose="020B0604030504040204" pitchFamily="34" charset="0"/>
              </a:rPr>
              <a:t>Star Topology</a:t>
            </a:r>
            <a:endParaRPr lang="en-US" sz="3000" dirty="0"/>
          </a:p>
        </p:txBody>
      </p:sp>
      <p:sp>
        <p:nvSpPr>
          <p:cNvPr id="3" name="Text Placeholder 2"/>
          <p:cNvSpPr>
            <a:spLocks noGrp="1"/>
          </p:cNvSpPr>
          <p:nvPr>
            <p:ph type="body" sz="half" idx="4294967295"/>
          </p:nvPr>
        </p:nvSpPr>
        <p:spPr>
          <a:xfrm>
            <a:off x="0" y="990600"/>
            <a:ext cx="8686800" cy="5410200"/>
          </a:xfrm>
        </p:spPr>
        <p:txBody>
          <a:bodyPr>
            <a:normAutofit/>
          </a:bodyPr>
          <a:lstStyle/>
          <a:p>
            <a:endParaRPr lang="en-US" sz="2600" dirty="0">
              <a:latin typeface="+mj-lt"/>
            </a:endParaRPr>
          </a:p>
        </p:txBody>
      </p:sp>
      <p:pic>
        <p:nvPicPr>
          <p:cNvPr id="46082" name="Picture 2" descr="C:\Users\lenovo\Desktop\COMPUETR NETWORKS NOTES\star topology.gif"/>
          <p:cNvPicPr>
            <a:picLocks noChangeAspect="1" noChangeArrowheads="1"/>
          </p:cNvPicPr>
          <p:nvPr/>
        </p:nvPicPr>
        <p:blipFill>
          <a:blip r:embed="rId2"/>
          <a:srcRect/>
          <a:stretch>
            <a:fillRect/>
          </a:stretch>
        </p:blipFill>
        <p:spPr bwMode="auto">
          <a:xfrm>
            <a:off x="685800" y="1066801"/>
            <a:ext cx="7696200" cy="5257800"/>
          </a:xfrm>
          <a:prstGeom prst="rect">
            <a:avLst/>
          </a:prstGeom>
          <a:noFill/>
        </p:spPr>
      </p:pic>
      <p:pic>
        <p:nvPicPr>
          <p:cNvPr id="4" name="Picture 3">
            <a:extLst>
              <a:ext uri="{FF2B5EF4-FFF2-40B4-BE49-F238E27FC236}">
                <a16:creationId xmlns:a16="http://schemas.microsoft.com/office/drawing/2014/main" id="{A6EF2F4D-9EC7-7FA6-5A29-DB6B1112D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52400"/>
          </a:xfrm>
        </p:spPr>
        <p:txBody>
          <a:bodyPr>
            <a:normAutofit fontScale="90000"/>
          </a:bodyPr>
          <a:lstStyle/>
          <a:p>
            <a:r>
              <a:rPr lang="en-US" b="1" dirty="0">
                <a:solidFill>
                  <a:schemeClr val="bg1"/>
                </a:solidFill>
              </a:rPr>
              <a:t>Framing</a:t>
            </a:r>
            <a:br>
              <a:rPr lang="en-US" dirty="0"/>
            </a:br>
            <a:endParaRPr lang="en-US"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nSpc>
                <a:spcPct val="150000"/>
              </a:lnSpc>
            </a:pPr>
            <a:r>
              <a:rPr lang="en-US" b="1" dirty="0"/>
              <a:t>Frame Size:</a:t>
            </a:r>
          </a:p>
          <a:p>
            <a:pPr marL="800100" indent="0" algn="just">
              <a:lnSpc>
                <a:spcPct val="150000"/>
              </a:lnSpc>
              <a:buNone/>
            </a:pPr>
            <a:r>
              <a:rPr lang="en-US" b="1" dirty="0"/>
              <a:t> F</a:t>
            </a:r>
            <a:r>
              <a:rPr lang="en-US" dirty="0"/>
              <a:t>ixed-size framing</a:t>
            </a:r>
          </a:p>
          <a:p>
            <a:pPr marL="800100" indent="0" algn="just">
              <a:lnSpc>
                <a:spcPct val="150000"/>
              </a:lnSpc>
              <a:buNone/>
            </a:pPr>
            <a:r>
              <a:rPr lang="en-US" dirty="0"/>
              <a:t> Variable-size framing</a:t>
            </a:r>
          </a:p>
          <a:p>
            <a:pPr marL="514350" indent="-514350">
              <a:lnSpc>
                <a:spcPct val="150000"/>
              </a:lnSpc>
            </a:pPr>
            <a:r>
              <a:rPr lang="en-US" b="1" dirty="0"/>
              <a:t>Variable-size framing:</a:t>
            </a:r>
          </a:p>
          <a:p>
            <a:pPr algn="just">
              <a:lnSpc>
                <a:spcPct val="150000"/>
              </a:lnSpc>
              <a:buNone/>
            </a:pPr>
            <a:r>
              <a:rPr lang="en-US" dirty="0"/>
              <a:t>           Character-Oriented Framing</a:t>
            </a:r>
          </a:p>
          <a:p>
            <a:pPr algn="just">
              <a:lnSpc>
                <a:spcPct val="150000"/>
              </a:lnSpc>
              <a:buNone/>
            </a:pPr>
            <a:r>
              <a:rPr lang="en-US" dirty="0"/>
              <a:t>		Byte-Oriented Framing</a:t>
            </a:r>
          </a:p>
          <a:p>
            <a:pPr algn="just">
              <a:lnSpc>
                <a:spcPct val="150000"/>
              </a:lnSpc>
              <a:buNone/>
            </a:pPr>
            <a:r>
              <a:rPr lang="en-US" dirty="0"/>
              <a:t>           Bit-Oriented Framing</a:t>
            </a:r>
          </a:p>
        </p:txBody>
      </p:sp>
      <p:pic>
        <p:nvPicPr>
          <p:cNvPr id="4" name="Picture 3">
            <a:extLst>
              <a:ext uri="{FF2B5EF4-FFF2-40B4-BE49-F238E27FC236}">
                <a16:creationId xmlns:a16="http://schemas.microsoft.com/office/drawing/2014/main" id="{E9849136-A237-B61A-FE67-B0D646544A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755211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Character-Oriented Framing</a:t>
            </a:r>
          </a:p>
        </p:txBody>
      </p:sp>
      <p:pic>
        <p:nvPicPr>
          <p:cNvPr id="1026" name="Picture 2" descr="C:\Users\lenovo\Desktop\COMPUETR NETWORKS NOTES\character protocol.PNG"/>
          <p:cNvPicPr>
            <a:picLocks noGrp="1" noChangeAspect="1" noChangeArrowheads="1"/>
          </p:cNvPicPr>
          <p:nvPr>
            <p:ph idx="1"/>
          </p:nvPr>
        </p:nvPicPr>
        <p:blipFill>
          <a:blip r:embed="rId2"/>
          <a:srcRect/>
          <a:stretch>
            <a:fillRect/>
          </a:stretch>
        </p:blipFill>
        <p:spPr bwMode="auto">
          <a:xfrm>
            <a:off x="228600" y="1371600"/>
            <a:ext cx="8610600" cy="4343399"/>
          </a:xfrm>
          <a:prstGeom prst="rect">
            <a:avLst/>
          </a:prstGeom>
          <a:noFill/>
        </p:spPr>
      </p:pic>
      <p:pic>
        <p:nvPicPr>
          <p:cNvPr id="3" name="Picture 2" descr="C:\Users\lenovo\Desktop\COMPUETR NETWORKS NOTES\character protocol.PNG">
            <a:extLst>
              <a:ext uri="{FF2B5EF4-FFF2-40B4-BE49-F238E27FC236}">
                <a16:creationId xmlns:a16="http://schemas.microsoft.com/office/drawing/2014/main" id="{9E05F126-6398-3A2B-9F64-0A9A79C6FCD3}"/>
              </a:ext>
            </a:extLst>
          </p:cNvPr>
          <p:cNvPicPr>
            <a:picLocks noChangeAspect="1" noChangeArrowheads="1"/>
          </p:cNvPicPr>
          <p:nvPr/>
        </p:nvPicPr>
        <p:blipFill>
          <a:blip r:embed="rId2"/>
          <a:srcRect/>
          <a:stretch>
            <a:fillRect/>
          </a:stretch>
        </p:blipFill>
        <p:spPr bwMode="auto">
          <a:xfrm>
            <a:off x="0" y="990600"/>
            <a:ext cx="9144000" cy="4724399"/>
          </a:xfrm>
          <a:prstGeom prst="rect">
            <a:avLst/>
          </a:prstGeom>
          <a:noFill/>
        </p:spPr>
      </p:pic>
      <p:pic>
        <p:nvPicPr>
          <p:cNvPr id="4" name="Picture 3">
            <a:extLst>
              <a:ext uri="{FF2B5EF4-FFF2-40B4-BE49-F238E27FC236}">
                <a16:creationId xmlns:a16="http://schemas.microsoft.com/office/drawing/2014/main" id="{3D6F344A-811A-EB94-75BB-EC939EC153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Character-Oriented Framing</a:t>
            </a:r>
          </a:p>
        </p:txBody>
      </p:sp>
      <p:pic>
        <p:nvPicPr>
          <p:cNvPr id="4" name="Picture 3">
            <a:extLst>
              <a:ext uri="{FF2B5EF4-FFF2-40B4-BE49-F238E27FC236}">
                <a16:creationId xmlns:a16="http://schemas.microsoft.com/office/drawing/2014/main" id="{3D6F344A-811A-EB94-75BB-EC939EC153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6" name="Content Placeholder 5">
            <a:extLst>
              <a:ext uri="{FF2B5EF4-FFF2-40B4-BE49-F238E27FC236}">
                <a16:creationId xmlns:a16="http://schemas.microsoft.com/office/drawing/2014/main" id="{558D73AA-A146-2A3F-976C-4683FD9B6DE0}"/>
              </a:ext>
            </a:extLst>
          </p:cNvPr>
          <p:cNvSpPr>
            <a:spLocks noGrp="1"/>
          </p:cNvSpPr>
          <p:nvPr>
            <p:ph idx="1"/>
          </p:nvPr>
        </p:nvSpPr>
        <p:spPr/>
        <p:txBody>
          <a:bodyPr/>
          <a:lstStyle/>
          <a:p>
            <a:endParaRPr lang="en-IN"/>
          </a:p>
        </p:txBody>
      </p:sp>
      <p:pic>
        <p:nvPicPr>
          <p:cNvPr id="2050" name="Picture 2">
            <a:extLst>
              <a:ext uri="{FF2B5EF4-FFF2-40B4-BE49-F238E27FC236}">
                <a16:creationId xmlns:a16="http://schemas.microsoft.com/office/drawing/2014/main" id="{EC6698DB-B4C7-0434-D5CB-C341C629D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9585"/>
            <a:ext cx="9144000" cy="50911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E09DE4-95C6-7F99-CE14-237145403EA9}"/>
              </a:ext>
            </a:extLst>
          </p:cNvPr>
          <p:cNvSpPr txBox="1"/>
          <p:nvPr/>
        </p:nvSpPr>
        <p:spPr>
          <a:xfrm>
            <a:off x="6934200" y="2221468"/>
            <a:ext cx="457200" cy="369332"/>
          </a:xfrm>
          <a:prstGeom prst="rect">
            <a:avLst/>
          </a:prstGeom>
          <a:noFill/>
        </p:spPr>
        <p:txBody>
          <a:bodyPr wrap="square" rtlCol="0">
            <a:spAutoFit/>
          </a:bodyPr>
          <a:lstStyle/>
          <a:p>
            <a:r>
              <a:rPr lang="en-IN" dirty="0">
                <a:solidFill>
                  <a:srgbClr val="00B050"/>
                </a:solidFill>
              </a:rPr>
              <a:t>8</a:t>
            </a: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C143FEA-A0BC-CB86-AF10-8E7C6192BD1F}"/>
                  </a:ext>
                </a:extLst>
              </p14:cNvPr>
              <p14:cNvContentPartPr/>
              <p14:nvPr/>
            </p14:nvContentPartPr>
            <p14:xfrm>
              <a:off x="7209927" y="2533078"/>
              <a:ext cx="360" cy="360"/>
            </p14:xfrm>
          </p:contentPart>
        </mc:Choice>
        <mc:Fallback xmlns="">
          <p:pic>
            <p:nvPicPr>
              <p:cNvPr id="13" name="Ink 12">
                <a:extLst>
                  <a:ext uri="{FF2B5EF4-FFF2-40B4-BE49-F238E27FC236}">
                    <a16:creationId xmlns:a16="http://schemas.microsoft.com/office/drawing/2014/main" id="{FC143FEA-A0BC-CB86-AF10-8E7C6192BD1F}"/>
                  </a:ext>
                </a:extLst>
              </p:cNvPr>
              <p:cNvPicPr/>
              <p:nvPr/>
            </p:nvPicPr>
            <p:blipFill>
              <a:blip r:embed="rId5"/>
              <a:stretch>
                <a:fillRect/>
              </a:stretch>
            </p:blipFill>
            <p:spPr>
              <a:xfrm>
                <a:off x="7147287" y="2470438"/>
                <a:ext cx="126000" cy="126000"/>
              </a:xfrm>
              <a:prstGeom prst="rect">
                <a:avLst/>
              </a:prstGeom>
            </p:spPr>
          </p:pic>
        </mc:Fallback>
      </mc:AlternateContent>
    </p:spTree>
    <p:extLst>
      <p:ext uri="{BB962C8B-B14F-4D97-AF65-F5344CB8AC3E}">
        <p14:creationId xmlns:p14="http://schemas.microsoft.com/office/powerpoint/2010/main" val="5958527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lenovo\Desktop\COMPUETR NETWORKS NOTES\byte stuff.PNG"/>
          <p:cNvPicPr>
            <a:picLocks noGrp="1" noChangeAspect="1" noChangeArrowheads="1"/>
          </p:cNvPicPr>
          <p:nvPr>
            <p:ph idx="1"/>
          </p:nvPr>
        </p:nvPicPr>
        <p:blipFill>
          <a:blip r:embed="rId2"/>
          <a:srcRect/>
          <a:stretch>
            <a:fillRect/>
          </a:stretch>
        </p:blipFill>
        <p:spPr bwMode="auto">
          <a:xfrm>
            <a:off x="609600" y="990601"/>
            <a:ext cx="8077200" cy="5257800"/>
          </a:xfrm>
          <a:prstGeom prst="rect">
            <a:avLst/>
          </a:prstGeom>
          <a:noFill/>
        </p:spPr>
      </p:pic>
      <p:pic>
        <p:nvPicPr>
          <p:cNvPr id="3" name="Picture 2">
            <a:extLst>
              <a:ext uri="{FF2B5EF4-FFF2-40B4-BE49-F238E27FC236}">
                <a16:creationId xmlns:a16="http://schemas.microsoft.com/office/drawing/2014/main" id="{EA40E6DA-895F-F013-32CC-B9360D7452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rPr>
              <a:t>Bit-Oriented Framing</a:t>
            </a:r>
            <a:endParaRPr lang="en-US" dirty="0">
              <a:solidFill>
                <a:schemeClr val="bg1"/>
              </a:solidFill>
            </a:endParaRPr>
          </a:p>
        </p:txBody>
      </p:sp>
      <p:pic>
        <p:nvPicPr>
          <p:cNvPr id="3074" name="Picture 2" descr="C:\Users\lenovo\Desktop\COMPUETR NETWORKS NOTES\bit oriented.PNG"/>
          <p:cNvPicPr>
            <a:picLocks noGrp="1" noChangeAspect="1" noChangeArrowheads="1"/>
          </p:cNvPicPr>
          <p:nvPr>
            <p:ph idx="1"/>
          </p:nvPr>
        </p:nvPicPr>
        <p:blipFill>
          <a:blip r:embed="rId2"/>
          <a:srcRect/>
          <a:stretch>
            <a:fillRect/>
          </a:stretch>
        </p:blipFill>
        <p:spPr bwMode="auto">
          <a:xfrm>
            <a:off x="533400" y="1219200"/>
            <a:ext cx="8229600" cy="4724399"/>
          </a:xfrm>
          <a:prstGeom prst="rect">
            <a:avLst/>
          </a:prstGeom>
          <a:noFill/>
        </p:spPr>
      </p:pic>
      <p:pic>
        <p:nvPicPr>
          <p:cNvPr id="3" name="Picture 2">
            <a:extLst>
              <a:ext uri="{FF2B5EF4-FFF2-40B4-BE49-F238E27FC236}">
                <a16:creationId xmlns:a16="http://schemas.microsoft.com/office/drawing/2014/main" id="{B291BB0B-2B1A-1C47-8E26-CE66706AE9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D7BC22-9429-FDCD-6908-418BA31AC3C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5EB1B305-BEB4-1DFF-9CA7-787C7F793858}"/>
              </a:ext>
            </a:extLst>
          </p:cNvPr>
          <p:cNvPicPr>
            <a:picLocks noChangeAspect="1"/>
          </p:cNvPicPr>
          <p:nvPr/>
        </p:nvPicPr>
        <p:blipFill>
          <a:blip r:embed="rId2"/>
          <a:stretch>
            <a:fillRect/>
          </a:stretch>
        </p:blipFill>
        <p:spPr>
          <a:xfrm>
            <a:off x="0" y="1046162"/>
            <a:ext cx="9143999" cy="4525963"/>
          </a:xfrm>
          <a:prstGeom prst="rect">
            <a:avLst/>
          </a:prstGeom>
        </p:spPr>
      </p:pic>
      <p:pic>
        <p:nvPicPr>
          <p:cNvPr id="7" name="Picture 6">
            <a:extLst>
              <a:ext uri="{FF2B5EF4-FFF2-40B4-BE49-F238E27FC236}">
                <a16:creationId xmlns:a16="http://schemas.microsoft.com/office/drawing/2014/main" id="{211E0BDF-7CFE-8383-C14A-D2E8C82C4B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79142C-2684-C6D7-B99F-D1CE26AD4D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6" name="Content Placeholder 5">
            <a:extLst>
              <a:ext uri="{FF2B5EF4-FFF2-40B4-BE49-F238E27FC236}">
                <a16:creationId xmlns:a16="http://schemas.microsoft.com/office/drawing/2014/main" id="{F147FFDE-C867-02BD-D636-DF3CC351D656}"/>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CACB11D1-202B-410F-4D5A-4E699E723A4E}"/>
              </a:ext>
            </a:extLst>
          </p:cNvPr>
          <p:cNvPicPr>
            <a:picLocks noChangeAspect="1"/>
          </p:cNvPicPr>
          <p:nvPr/>
        </p:nvPicPr>
        <p:blipFill>
          <a:blip r:embed="rId3"/>
          <a:stretch>
            <a:fillRect/>
          </a:stretch>
        </p:blipFill>
        <p:spPr>
          <a:xfrm>
            <a:off x="0" y="858505"/>
            <a:ext cx="9144000" cy="514099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Flow Control</a:t>
            </a:r>
            <a:br>
              <a:rPr lang="en-US" b="1"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67193" y="1524000"/>
            <a:ext cx="8305799" cy="4343399"/>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87962A78-6F95-5BF6-6594-C52A901BA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Flow Control</a:t>
            </a:r>
            <a:br>
              <a:rPr lang="en-US" b="1" dirty="0"/>
            </a:br>
            <a:endParaRPr lang="en-US" dirty="0"/>
          </a:p>
        </p:txBody>
      </p:sp>
      <p:pic>
        <p:nvPicPr>
          <p:cNvPr id="3" name="Picture 2">
            <a:extLst>
              <a:ext uri="{FF2B5EF4-FFF2-40B4-BE49-F238E27FC236}">
                <a16:creationId xmlns:a16="http://schemas.microsoft.com/office/drawing/2014/main" id="{87962A78-6F95-5BF6-6594-C52A901BAE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3074" name="Picture 2">
            <a:extLst>
              <a:ext uri="{FF2B5EF4-FFF2-40B4-BE49-F238E27FC236}">
                <a16:creationId xmlns:a16="http://schemas.microsoft.com/office/drawing/2014/main" id="{A93E5FBA-993E-FDC6-820F-E2109692E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057400"/>
            <a:ext cx="845820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8223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600" b="1" dirty="0">
                <a:solidFill>
                  <a:schemeClr val="bg1"/>
                </a:solidFill>
              </a:rPr>
              <a:t>Connectionless and Connection-Oriented</a:t>
            </a:r>
            <a:endParaRPr lang="en-US" sz="3600" dirty="0">
              <a:solidFill>
                <a:schemeClr val="bg1"/>
              </a:solidFill>
            </a:endParaRPr>
          </a:p>
        </p:txBody>
      </p:sp>
      <p:sp>
        <p:nvSpPr>
          <p:cNvPr id="3" name="Content Placeholder 2"/>
          <p:cNvSpPr>
            <a:spLocks noGrp="1"/>
          </p:cNvSpPr>
          <p:nvPr>
            <p:ph idx="1"/>
          </p:nvPr>
        </p:nvSpPr>
        <p:spPr>
          <a:xfrm>
            <a:off x="457200" y="1143000"/>
            <a:ext cx="8229600" cy="4983163"/>
          </a:xfrm>
        </p:spPr>
        <p:txBody>
          <a:bodyPr>
            <a:normAutofit fontScale="62500" lnSpcReduction="20000"/>
          </a:bodyPr>
          <a:lstStyle/>
          <a:p>
            <a:pPr marL="0" indent="0">
              <a:lnSpc>
                <a:spcPct val="170000"/>
              </a:lnSpc>
              <a:buNone/>
            </a:pPr>
            <a:r>
              <a:rPr lang="en-US" b="1" dirty="0"/>
              <a:t>Connectionless Protocol:</a:t>
            </a:r>
          </a:p>
          <a:p>
            <a:pPr>
              <a:lnSpc>
                <a:spcPct val="170000"/>
              </a:lnSpc>
            </a:pPr>
            <a:r>
              <a:rPr lang="en-US" dirty="0"/>
              <a:t>In a connectionless protocol, frames are sent from one node to the next without any relationship between the frames</a:t>
            </a:r>
          </a:p>
          <a:p>
            <a:pPr>
              <a:lnSpc>
                <a:spcPct val="170000"/>
              </a:lnSpc>
            </a:pPr>
            <a:r>
              <a:rPr lang="en-US" dirty="0"/>
              <a:t> Each frame is independent</a:t>
            </a:r>
            <a:endParaRPr lang="en-US" b="1" dirty="0"/>
          </a:p>
          <a:p>
            <a:pPr marL="0" indent="0">
              <a:lnSpc>
                <a:spcPct val="170000"/>
              </a:lnSpc>
              <a:buNone/>
            </a:pPr>
            <a:r>
              <a:rPr lang="en-US" b="1" dirty="0"/>
              <a:t>Connection-Oriented Protocol</a:t>
            </a:r>
          </a:p>
          <a:p>
            <a:pPr>
              <a:lnSpc>
                <a:spcPct val="170000"/>
              </a:lnSpc>
            </a:pPr>
            <a:r>
              <a:rPr lang="en-US" dirty="0"/>
              <a:t>In a connection-oriented protocol, a logical connection should first be established between the two nodes (setup phase).</a:t>
            </a:r>
          </a:p>
          <a:p>
            <a:pPr>
              <a:lnSpc>
                <a:spcPct val="170000"/>
              </a:lnSpc>
            </a:pPr>
            <a:r>
              <a:rPr lang="en-US" dirty="0"/>
              <a:t>After all frames that are somehow related to each other are transmitted (transfer phase),</a:t>
            </a:r>
          </a:p>
          <a:p>
            <a:pPr>
              <a:lnSpc>
                <a:spcPct val="170000"/>
              </a:lnSpc>
            </a:pPr>
            <a:r>
              <a:rPr lang="en-US" dirty="0"/>
              <a:t>the logical connection is terminated (teardown phase).</a:t>
            </a:r>
          </a:p>
        </p:txBody>
      </p:sp>
      <p:pic>
        <p:nvPicPr>
          <p:cNvPr id="4" name="Picture 3">
            <a:extLst>
              <a:ext uri="{FF2B5EF4-FFF2-40B4-BE49-F238E27FC236}">
                <a16:creationId xmlns:a16="http://schemas.microsoft.com/office/drawing/2014/main" id="{14E4AAFB-9DAF-C919-B824-69A6FADD28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IN" sz="3600" b="1" dirty="0">
                <a:solidFill>
                  <a:schemeClr val="bg1"/>
                </a:solidFill>
                <a:ea typeface="Verdana" panose="020B0604030504040204" pitchFamily="34" charset="0"/>
              </a:rPr>
              <a:t>Advantages of Star Topology</a:t>
            </a:r>
            <a:endParaRPr lang="en-US" sz="3600" dirty="0"/>
          </a:p>
        </p:txBody>
      </p:sp>
      <p:sp>
        <p:nvSpPr>
          <p:cNvPr id="3" name="Text Placeholder 2"/>
          <p:cNvSpPr>
            <a:spLocks noGrp="1"/>
          </p:cNvSpPr>
          <p:nvPr>
            <p:ph type="body" sz="half" idx="1"/>
          </p:nvPr>
        </p:nvSpPr>
        <p:spPr>
          <a:xfrm>
            <a:off x="228600" y="990600"/>
            <a:ext cx="8686800" cy="4525963"/>
          </a:xfrm>
        </p:spPr>
        <p:txBody>
          <a:bodyPr>
            <a:noAutofit/>
          </a:bodyPr>
          <a:lstStyle/>
          <a:p>
            <a:pPr marL="514350" indent="-514350">
              <a:lnSpc>
                <a:spcPct val="160000"/>
              </a:lnSpc>
              <a:buFont typeface="+mj-lt"/>
              <a:buAutoNum type="arabicPeriod"/>
            </a:pPr>
            <a:r>
              <a:rPr lang="en-US" sz="2800" dirty="0"/>
              <a:t>A star topology is less expensive than a mesh topology</a:t>
            </a:r>
          </a:p>
          <a:p>
            <a:pPr marL="514350" indent="-514350">
              <a:lnSpc>
                <a:spcPct val="160000"/>
              </a:lnSpc>
              <a:buFont typeface="+mj-lt"/>
              <a:buAutoNum type="arabicPeriod"/>
            </a:pPr>
            <a:r>
              <a:rPr lang="en-US" sz="2800" dirty="0"/>
              <a:t>A star topology  is robust</a:t>
            </a:r>
          </a:p>
          <a:p>
            <a:pPr marL="514350" indent="-514350">
              <a:lnSpc>
                <a:spcPct val="160000"/>
              </a:lnSpc>
              <a:buFont typeface="+mj-lt"/>
              <a:buAutoNum type="arabicPeriod"/>
            </a:pPr>
            <a:r>
              <a:rPr lang="en-US" sz="2800" dirty="0"/>
              <a:t>As long as the hub is working, it can be used to monitor link problems and defective links.</a:t>
            </a:r>
            <a:endParaRPr lang="en-US" sz="2800" dirty="0">
              <a:latin typeface="+mj-lt"/>
            </a:endParaRPr>
          </a:p>
        </p:txBody>
      </p:sp>
      <p:pic>
        <p:nvPicPr>
          <p:cNvPr id="4" name="Picture 3">
            <a:extLst>
              <a:ext uri="{FF2B5EF4-FFF2-40B4-BE49-F238E27FC236}">
                <a16:creationId xmlns:a16="http://schemas.microsoft.com/office/drawing/2014/main" id="{1FCBF97B-FE67-71E9-CC13-C3CCB16698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DATA-LINK LAYER PROTOCOLS</a:t>
            </a:r>
            <a:endParaRPr lang="en-US" dirty="0">
              <a:solidFill>
                <a:schemeClr val="bg1"/>
              </a:solidFill>
            </a:endParaRPr>
          </a:p>
        </p:txBody>
      </p:sp>
      <p:pic>
        <p:nvPicPr>
          <p:cNvPr id="3" name="Picture 2">
            <a:extLst>
              <a:ext uri="{FF2B5EF4-FFF2-40B4-BE49-F238E27FC236}">
                <a16:creationId xmlns:a16="http://schemas.microsoft.com/office/drawing/2014/main" id="{7E6F0C72-7D0F-5903-0837-007EBD3102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Content Placeholder 4">
            <a:extLst>
              <a:ext uri="{FF2B5EF4-FFF2-40B4-BE49-F238E27FC236}">
                <a16:creationId xmlns:a16="http://schemas.microsoft.com/office/drawing/2014/main" id="{EF48D761-36EE-A9AC-8BF7-CE3BE9740A0D}"/>
              </a:ext>
            </a:extLst>
          </p:cNvPr>
          <p:cNvSpPr>
            <a:spLocks noGrp="1"/>
          </p:cNvSpPr>
          <p:nvPr>
            <p:ph idx="1"/>
          </p:nvPr>
        </p:nvSpPr>
        <p:spPr>
          <a:xfrm>
            <a:off x="152400" y="990600"/>
            <a:ext cx="8991600" cy="5135563"/>
          </a:xfrm>
        </p:spPr>
        <p:txBody>
          <a:bodyPr/>
          <a:lstStyle/>
          <a:p>
            <a:pPr marL="0" indent="0">
              <a:buNone/>
            </a:pPr>
            <a:r>
              <a:rPr lang="en-IN" dirty="0"/>
              <a:t>Data link layer protocols</a:t>
            </a:r>
          </a:p>
          <a:p>
            <a:r>
              <a:rPr lang="en-IN" dirty="0"/>
              <a:t>Noiseless Medium</a:t>
            </a:r>
          </a:p>
          <a:p>
            <a:pPr lvl="1"/>
            <a:r>
              <a:rPr lang="en-IN" dirty="0"/>
              <a:t>Simplest</a:t>
            </a:r>
          </a:p>
          <a:p>
            <a:pPr lvl="1"/>
            <a:r>
              <a:rPr lang="en-IN" dirty="0"/>
              <a:t>Stop and Wait</a:t>
            </a:r>
          </a:p>
          <a:p>
            <a:r>
              <a:rPr lang="en-IN" dirty="0"/>
              <a:t>Noisy Medium</a:t>
            </a:r>
          </a:p>
          <a:p>
            <a:pPr lvl="1"/>
            <a:r>
              <a:rPr lang="en-IN" dirty="0"/>
              <a:t>Go Back-N</a:t>
            </a:r>
          </a:p>
          <a:p>
            <a:pPr lvl="1"/>
            <a:r>
              <a:rPr lang="en-IN" dirty="0"/>
              <a:t>Selective Repeat</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DATA-LINK LAYER PROTOCOLS</a:t>
            </a:r>
            <a:endParaRPr lang="en-US" dirty="0">
              <a:solidFill>
                <a:schemeClr val="bg1"/>
              </a:solidFill>
            </a:endParaRPr>
          </a:p>
        </p:txBody>
      </p:sp>
      <p:pic>
        <p:nvPicPr>
          <p:cNvPr id="1026" name="Picture 2" descr="C:\Users\lenovo\Desktop\COMPUETR NETWORKS NOTES\FSM.PNG"/>
          <p:cNvPicPr>
            <a:picLocks noGrp="1" noChangeAspect="1" noChangeArrowheads="1"/>
          </p:cNvPicPr>
          <p:nvPr>
            <p:ph idx="1"/>
          </p:nvPr>
        </p:nvPicPr>
        <p:blipFill>
          <a:blip r:embed="rId2"/>
          <a:srcRect/>
          <a:stretch>
            <a:fillRect/>
          </a:stretch>
        </p:blipFill>
        <p:spPr bwMode="auto">
          <a:xfrm>
            <a:off x="24984" y="1130326"/>
            <a:ext cx="8991600" cy="4571999"/>
          </a:xfrm>
          <a:prstGeom prst="rect">
            <a:avLst/>
          </a:prstGeom>
          <a:noFill/>
        </p:spPr>
      </p:pic>
      <p:pic>
        <p:nvPicPr>
          <p:cNvPr id="3" name="Picture 2">
            <a:extLst>
              <a:ext uri="{FF2B5EF4-FFF2-40B4-BE49-F238E27FC236}">
                <a16:creationId xmlns:a16="http://schemas.microsoft.com/office/drawing/2014/main" id="{7E6F0C72-7D0F-5903-0837-007EBD310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TextBox 3">
            <a:extLst>
              <a:ext uri="{FF2B5EF4-FFF2-40B4-BE49-F238E27FC236}">
                <a16:creationId xmlns:a16="http://schemas.microsoft.com/office/drawing/2014/main" id="{9895AC05-CD8D-4266-1682-CC158E6AA8E2}"/>
              </a:ext>
            </a:extLst>
          </p:cNvPr>
          <p:cNvSpPr txBox="1"/>
          <p:nvPr/>
        </p:nvSpPr>
        <p:spPr>
          <a:xfrm>
            <a:off x="24984" y="5724992"/>
            <a:ext cx="8737969" cy="923330"/>
          </a:xfrm>
          <a:prstGeom prst="rect">
            <a:avLst/>
          </a:prstGeom>
          <a:noFill/>
        </p:spPr>
        <p:txBody>
          <a:bodyPr wrap="none" rtlCol="0">
            <a:spAutoFit/>
          </a:bodyPr>
          <a:lstStyle/>
          <a:p>
            <a:r>
              <a:rPr lang="en-IN" dirty="0"/>
              <a:t>FSM (Finite State Machine) tells the behaviour of protocols. It contains finite no. of states.</a:t>
            </a:r>
          </a:p>
          <a:p>
            <a:r>
              <a:rPr lang="en-IN" dirty="0"/>
              <a:t>It will do 2 different actions: </a:t>
            </a:r>
            <a:r>
              <a:rPr lang="en-IN" dirty="0" err="1"/>
              <a:t>i</a:t>
            </a:r>
            <a:r>
              <a:rPr lang="en-IN" dirty="0"/>
              <a:t>. Defining the list of actions to be performed,</a:t>
            </a:r>
          </a:p>
          <a:p>
            <a:r>
              <a:rPr lang="en-IN" dirty="0"/>
              <a:t>			ii. Determining the next state. </a:t>
            </a:r>
          </a:p>
        </p:txBody>
      </p:sp>
    </p:spTree>
    <p:extLst>
      <p:ext uri="{BB962C8B-B14F-4D97-AF65-F5344CB8AC3E}">
        <p14:creationId xmlns:p14="http://schemas.microsoft.com/office/powerpoint/2010/main" val="31714561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823"/>
            <a:ext cx="8229600" cy="639762"/>
          </a:xfrm>
        </p:spPr>
        <p:txBody>
          <a:bodyPr>
            <a:normAutofit fontScale="90000"/>
          </a:bodyPr>
          <a:lstStyle/>
          <a:p>
            <a:r>
              <a:rPr lang="en-US" b="1" dirty="0">
                <a:solidFill>
                  <a:schemeClr val="bg1"/>
                </a:solidFill>
              </a:rPr>
              <a:t>Simple Protocol</a:t>
            </a:r>
            <a:endParaRPr lang="en-US" dirty="0">
              <a:solidFill>
                <a:schemeClr val="bg1"/>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457200" y="1371600"/>
            <a:ext cx="8077200" cy="4495799"/>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A17E21EE-C750-9561-80A6-193BB76666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TextBox 3">
            <a:extLst>
              <a:ext uri="{FF2B5EF4-FFF2-40B4-BE49-F238E27FC236}">
                <a16:creationId xmlns:a16="http://schemas.microsoft.com/office/drawing/2014/main" id="{A634E642-C282-0DB4-31E1-10DCA1E4E675}"/>
              </a:ext>
            </a:extLst>
          </p:cNvPr>
          <p:cNvSpPr txBox="1"/>
          <p:nvPr/>
        </p:nvSpPr>
        <p:spPr>
          <a:xfrm>
            <a:off x="3810000" y="1828800"/>
            <a:ext cx="4343400" cy="369332"/>
          </a:xfrm>
          <a:prstGeom prst="rect">
            <a:avLst/>
          </a:prstGeom>
          <a:noFill/>
        </p:spPr>
        <p:txBody>
          <a:bodyPr wrap="square" rtlCol="0">
            <a:spAutoFit/>
          </a:bodyPr>
          <a:lstStyle/>
          <a:p>
            <a:r>
              <a:rPr lang="en-IN" dirty="0"/>
              <a:t>No flow control or error control</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381000" y="990600"/>
            <a:ext cx="8305799" cy="53340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0246AE4D-7621-616A-47E6-80AD82FF5B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685801" y="1066800"/>
            <a:ext cx="8000999" cy="5181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F33FDEEA-547F-6377-8AFF-6DE126B72B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TextBox 3">
            <a:extLst>
              <a:ext uri="{FF2B5EF4-FFF2-40B4-BE49-F238E27FC236}">
                <a16:creationId xmlns:a16="http://schemas.microsoft.com/office/drawing/2014/main" id="{A0671589-F2B9-9145-1BEE-95A11D27DC37}"/>
              </a:ext>
            </a:extLst>
          </p:cNvPr>
          <p:cNvSpPr txBox="1"/>
          <p:nvPr/>
        </p:nvSpPr>
        <p:spPr>
          <a:xfrm>
            <a:off x="3086100" y="3962400"/>
            <a:ext cx="1600200" cy="369332"/>
          </a:xfrm>
          <a:prstGeom prst="rect">
            <a:avLst/>
          </a:prstGeom>
          <a:noFill/>
        </p:spPr>
        <p:txBody>
          <a:bodyPr wrap="square" rtlCol="0">
            <a:spAutoFit/>
          </a:bodyPr>
          <a:lstStyle/>
          <a:p>
            <a:r>
              <a:rPr lang="en-IN" dirty="0"/>
              <a:t>encapsulation</a:t>
            </a:r>
          </a:p>
        </p:txBody>
      </p:sp>
      <p:sp>
        <p:nvSpPr>
          <p:cNvPr id="5" name="TextBox 4">
            <a:extLst>
              <a:ext uri="{FF2B5EF4-FFF2-40B4-BE49-F238E27FC236}">
                <a16:creationId xmlns:a16="http://schemas.microsoft.com/office/drawing/2014/main" id="{0456758C-21B9-A793-F85D-63C0EE43ADB8}"/>
              </a:ext>
            </a:extLst>
          </p:cNvPr>
          <p:cNvSpPr txBox="1"/>
          <p:nvPr/>
        </p:nvSpPr>
        <p:spPr>
          <a:xfrm>
            <a:off x="6400800" y="3593068"/>
            <a:ext cx="1600200" cy="369332"/>
          </a:xfrm>
          <a:prstGeom prst="rect">
            <a:avLst/>
          </a:prstGeom>
          <a:noFill/>
        </p:spPr>
        <p:txBody>
          <a:bodyPr wrap="square" rtlCol="0">
            <a:spAutoFit/>
          </a:bodyPr>
          <a:lstStyle/>
          <a:p>
            <a:r>
              <a:rPr lang="en-IN" dirty="0"/>
              <a:t>Decapsulation</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Stop-and-Wait Protocol</a:t>
            </a:r>
            <a:endParaRPr lang="en-US" dirty="0">
              <a:solidFill>
                <a:schemeClr val="bg1"/>
              </a:solidFill>
            </a:endParaRPr>
          </a:p>
        </p:txBody>
      </p:sp>
      <p:pic>
        <p:nvPicPr>
          <p:cNvPr id="5122" name="Picture 2"/>
          <p:cNvPicPr>
            <a:picLocks noGrp="1" noChangeAspect="1" noChangeArrowheads="1"/>
          </p:cNvPicPr>
          <p:nvPr>
            <p:ph idx="1"/>
          </p:nvPr>
        </p:nvPicPr>
        <p:blipFill>
          <a:blip r:embed="rId2"/>
          <a:srcRect/>
          <a:stretch>
            <a:fillRect/>
          </a:stretch>
        </p:blipFill>
        <p:spPr bwMode="auto">
          <a:xfrm>
            <a:off x="304800" y="1371600"/>
            <a:ext cx="8534400" cy="4800599"/>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525963C5-674E-F79B-3A66-DAD39FA112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0" y="909585"/>
            <a:ext cx="9144000" cy="5948415"/>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1A235C3D-AD82-DC28-ACA3-6CD94021C9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0" y="990600"/>
            <a:ext cx="9220200" cy="51054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01A16578-A359-BA3C-7B92-9198B0C625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TextBox 3">
            <a:extLst>
              <a:ext uri="{FF2B5EF4-FFF2-40B4-BE49-F238E27FC236}">
                <a16:creationId xmlns:a16="http://schemas.microsoft.com/office/drawing/2014/main" id="{BC9B6522-1AEF-69A4-E7E5-44DECF7E9082}"/>
              </a:ext>
            </a:extLst>
          </p:cNvPr>
          <p:cNvSpPr txBox="1"/>
          <p:nvPr/>
        </p:nvSpPr>
        <p:spPr>
          <a:xfrm>
            <a:off x="228600" y="6096000"/>
            <a:ext cx="6477000" cy="646331"/>
          </a:xfrm>
          <a:prstGeom prst="rect">
            <a:avLst/>
          </a:prstGeom>
          <a:noFill/>
        </p:spPr>
        <p:txBody>
          <a:bodyPr wrap="square" rtlCol="0">
            <a:spAutoFit/>
          </a:bodyPr>
          <a:lstStyle/>
          <a:p>
            <a:r>
              <a:rPr lang="en-IN" dirty="0"/>
              <a:t>Frame sequence no when duplicate issue occurs: 0,1,0, 1</a:t>
            </a:r>
          </a:p>
          <a:p>
            <a:r>
              <a:rPr lang="en-IN" dirty="0"/>
              <a:t>Ack: 1,0,1,0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457200" y="990600"/>
            <a:ext cx="8229600" cy="54864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ECFF3FC5-9E4C-FE2F-FA0B-1333E88919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TextBox 3">
            <a:extLst>
              <a:ext uri="{FF2B5EF4-FFF2-40B4-BE49-F238E27FC236}">
                <a16:creationId xmlns:a16="http://schemas.microsoft.com/office/drawing/2014/main" id="{C4488F5D-0B4E-3AB6-19A3-CCA49ED4A4D3}"/>
              </a:ext>
            </a:extLst>
          </p:cNvPr>
          <p:cNvSpPr txBox="1"/>
          <p:nvPr/>
        </p:nvSpPr>
        <p:spPr>
          <a:xfrm>
            <a:off x="228600" y="6234849"/>
            <a:ext cx="6477000" cy="646331"/>
          </a:xfrm>
          <a:prstGeom prst="rect">
            <a:avLst/>
          </a:prstGeom>
          <a:noFill/>
        </p:spPr>
        <p:txBody>
          <a:bodyPr wrap="square" rtlCol="0">
            <a:spAutoFit/>
          </a:bodyPr>
          <a:lstStyle/>
          <a:p>
            <a:r>
              <a:rPr lang="en-IN" dirty="0"/>
              <a:t>Frame sequence no when duplicate issue occurs: 0,1,0, 1</a:t>
            </a:r>
          </a:p>
          <a:p>
            <a:r>
              <a:rPr lang="en-IN" dirty="0"/>
              <a:t>Ack: 1,0,1,0 </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Sliding Window Protocol</a:t>
            </a:r>
            <a:br>
              <a:rPr lang="en-US" dirty="0"/>
            </a:br>
            <a:endParaRPr lang="en-US" dirty="0"/>
          </a:p>
        </p:txBody>
      </p:sp>
      <p:sp>
        <p:nvSpPr>
          <p:cNvPr id="3" name="Content Placeholder 2"/>
          <p:cNvSpPr>
            <a:spLocks noGrp="1"/>
          </p:cNvSpPr>
          <p:nvPr>
            <p:ph idx="1"/>
          </p:nvPr>
        </p:nvSpPr>
        <p:spPr>
          <a:xfrm>
            <a:off x="457200" y="1219200"/>
            <a:ext cx="8229600" cy="4906963"/>
          </a:xfrm>
        </p:spPr>
        <p:txBody>
          <a:bodyPr/>
          <a:lstStyle/>
          <a:p>
            <a:pPr>
              <a:lnSpc>
                <a:spcPct val="150000"/>
              </a:lnSpc>
            </a:pPr>
            <a:r>
              <a:rPr lang="en-US" dirty="0"/>
              <a:t>Sliding window protocol has two types:</a:t>
            </a:r>
          </a:p>
          <a:p>
            <a:pPr marL="514350" indent="-514350">
              <a:lnSpc>
                <a:spcPct val="150000"/>
              </a:lnSpc>
              <a:buFont typeface="+mj-lt"/>
              <a:buAutoNum type="arabicPeriod"/>
            </a:pPr>
            <a:r>
              <a:rPr lang="en-US" dirty="0"/>
              <a:t>Go-Back-N ARQ</a:t>
            </a:r>
          </a:p>
          <a:p>
            <a:pPr marL="514350" indent="-514350">
              <a:lnSpc>
                <a:spcPct val="150000"/>
              </a:lnSpc>
              <a:buFont typeface="+mj-lt"/>
              <a:buAutoNum type="arabicPeriod"/>
            </a:pPr>
            <a:r>
              <a:rPr lang="en-US" dirty="0"/>
              <a:t>Selective Repeat ARQ</a:t>
            </a:r>
          </a:p>
          <a:p>
            <a:endParaRPr lang="en-US" dirty="0"/>
          </a:p>
        </p:txBody>
      </p:sp>
      <p:pic>
        <p:nvPicPr>
          <p:cNvPr id="4" name="Picture 3">
            <a:extLst>
              <a:ext uri="{FF2B5EF4-FFF2-40B4-BE49-F238E27FC236}">
                <a16:creationId xmlns:a16="http://schemas.microsoft.com/office/drawing/2014/main" id="{D6B4AE11-DF6E-36B0-3C6A-8D81CC524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IN" sz="3600" b="1" dirty="0">
                <a:solidFill>
                  <a:schemeClr val="bg1"/>
                </a:solidFill>
                <a:ea typeface="Verdana" panose="020B0604030504040204" pitchFamily="34" charset="0"/>
              </a:rPr>
              <a:t>Disadvantages of Star Topology</a:t>
            </a:r>
            <a:endParaRPr lang="en-US" sz="3600" dirty="0"/>
          </a:p>
        </p:txBody>
      </p:sp>
      <p:sp>
        <p:nvSpPr>
          <p:cNvPr id="3" name="Text Placeholder 2"/>
          <p:cNvSpPr>
            <a:spLocks noGrp="1"/>
          </p:cNvSpPr>
          <p:nvPr>
            <p:ph type="body" sz="half" idx="1"/>
          </p:nvPr>
        </p:nvSpPr>
        <p:spPr>
          <a:xfrm>
            <a:off x="0" y="990600"/>
            <a:ext cx="9144000" cy="4525963"/>
          </a:xfrm>
        </p:spPr>
        <p:txBody>
          <a:bodyPr>
            <a:noAutofit/>
          </a:bodyPr>
          <a:lstStyle/>
          <a:p>
            <a:pPr algn="just">
              <a:lnSpc>
                <a:spcPct val="150000"/>
              </a:lnSpc>
            </a:pPr>
            <a:r>
              <a:rPr lang="en-US" sz="2800" dirty="0"/>
              <a:t>One big disadvantage of a star topology is the dependency of the whole topology on one single point, the hub.</a:t>
            </a:r>
          </a:p>
          <a:p>
            <a:pPr algn="just">
              <a:lnSpc>
                <a:spcPct val="150000"/>
              </a:lnSpc>
            </a:pPr>
            <a:r>
              <a:rPr lang="en-US" sz="2800" dirty="0">
                <a:latin typeface="+mj-lt"/>
              </a:rPr>
              <a:t> </a:t>
            </a:r>
            <a:r>
              <a:rPr lang="en-US" sz="2800" dirty="0"/>
              <a:t>Although a star requires far less cable than a mesh, each node must be linked to a central hub. For this reason, often more cabling is required in a star than in some other topologies</a:t>
            </a:r>
            <a:endParaRPr lang="en-US" sz="2800" dirty="0">
              <a:latin typeface="+mj-lt"/>
            </a:endParaRPr>
          </a:p>
        </p:txBody>
      </p:sp>
      <p:pic>
        <p:nvPicPr>
          <p:cNvPr id="4" name="Picture 3">
            <a:extLst>
              <a:ext uri="{FF2B5EF4-FFF2-40B4-BE49-F238E27FC236}">
                <a16:creationId xmlns:a16="http://schemas.microsoft.com/office/drawing/2014/main" id="{A666C63C-7F9A-6D24-3344-B5EDC311DF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Sliding Window Protocol</a:t>
            </a:r>
            <a:br>
              <a:rPr lang="en-US" dirty="0"/>
            </a:br>
            <a:endParaRPr lang="en-US" dirty="0"/>
          </a:p>
        </p:txBody>
      </p:sp>
      <p:pic>
        <p:nvPicPr>
          <p:cNvPr id="4" name="Picture 3">
            <a:extLst>
              <a:ext uri="{FF2B5EF4-FFF2-40B4-BE49-F238E27FC236}">
                <a16:creationId xmlns:a16="http://schemas.microsoft.com/office/drawing/2014/main" id="{D6B4AE11-DF6E-36B0-3C6A-8D81CC524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7999395B-E04D-68B5-E41F-EE368E89FA41}"/>
              </a:ext>
            </a:extLst>
          </p:cNvPr>
          <p:cNvPicPr>
            <a:picLocks noChangeAspect="1"/>
          </p:cNvPicPr>
          <p:nvPr/>
        </p:nvPicPr>
        <p:blipFill>
          <a:blip r:embed="rId3"/>
          <a:stretch>
            <a:fillRect/>
          </a:stretch>
        </p:blipFill>
        <p:spPr>
          <a:xfrm>
            <a:off x="0" y="909585"/>
            <a:ext cx="9144000" cy="4576815"/>
          </a:xfrm>
          <a:prstGeom prst="rect">
            <a:avLst/>
          </a:prstGeom>
        </p:spPr>
      </p:pic>
    </p:spTree>
    <p:extLst>
      <p:ext uri="{BB962C8B-B14F-4D97-AF65-F5344CB8AC3E}">
        <p14:creationId xmlns:p14="http://schemas.microsoft.com/office/powerpoint/2010/main" val="41173859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Sliding Window Protocol</a:t>
            </a:r>
            <a:br>
              <a:rPr lang="en-US" dirty="0"/>
            </a:br>
            <a:endParaRPr lang="en-US" dirty="0"/>
          </a:p>
        </p:txBody>
      </p:sp>
      <p:pic>
        <p:nvPicPr>
          <p:cNvPr id="4" name="Picture 3">
            <a:extLst>
              <a:ext uri="{FF2B5EF4-FFF2-40B4-BE49-F238E27FC236}">
                <a16:creationId xmlns:a16="http://schemas.microsoft.com/office/drawing/2014/main" id="{D6B4AE11-DF6E-36B0-3C6A-8D81CC524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5" name="Picture 4">
            <a:extLst>
              <a:ext uri="{FF2B5EF4-FFF2-40B4-BE49-F238E27FC236}">
                <a16:creationId xmlns:a16="http://schemas.microsoft.com/office/drawing/2014/main" id="{0FB1BBF1-C5C9-54E6-4A99-6F70172457DF}"/>
              </a:ext>
            </a:extLst>
          </p:cNvPr>
          <p:cNvPicPr>
            <a:picLocks noChangeAspect="1"/>
          </p:cNvPicPr>
          <p:nvPr/>
        </p:nvPicPr>
        <p:blipFill>
          <a:blip r:embed="rId3"/>
          <a:stretch>
            <a:fillRect/>
          </a:stretch>
        </p:blipFill>
        <p:spPr>
          <a:xfrm>
            <a:off x="0" y="909584"/>
            <a:ext cx="9144000" cy="4500615"/>
          </a:xfrm>
          <a:prstGeom prst="rect">
            <a:avLst/>
          </a:prstGeom>
        </p:spPr>
      </p:pic>
    </p:spTree>
    <p:extLst>
      <p:ext uri="{BB962C8B-B14F-4D97-AF65-F5344CB8AC3E}">
        <p14:creationId xmlns:p14="http://schemas.microsoft.com/office/powerpoint/2010/main" val="24782521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Sliding Window Protocol</a:t>
            </a:r>
            <a:br>
              <a:rPr lang="en-US" dirty="0"/>
            </a:br>
            <a:endParaRPr lang="en-US" dirty="0"/>
          </a:p>
        </p:txBody>
      </p:sp>
      <p:pic>
        <p:nvPicPr>
          <p:cNvPr id="4" name="Picture 3">
            <a:extLst>
              <a:ext uri="{FF2B5EF4-FFF2-40B4-BE49-F238E27FC236}">
                <a16:creationId xmlns:a16="http://schemas.microsoft.com/office/drawing/2014/main" id="{D6B4AE11-DF6E-36B0-3C6A-8D81CC524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50A2A912-04F1-49FB-209F-C239D83C48B5}"/>
              </a:ext>
            </a:extLst>
          </p:cNvPr>
          <p:cNvPicPr>
            <a:picLocks noChangeAspect="1"/>
          </p:cNvPicPr>
          <p:nvPr/>
        </p:nvPicPr>
        <p:blipFill>
          <a:blip r:embed="rId3"/>
          <a:stretch>
            <a:fillRect/>
          </a:stretch>
        </p:blipFill>
        <p:spPr>
          <a:xfrm>
            <a:off x="0" y="909584"/>
            <a:ext cx="9144000" cy="4500615"/>
          </a:xfrm>
          <a:prstGeom prst="rect">
            <a:avLst/>
          </a:prstGeom>
        </p:spPr>
      </p:pic>
    </p:spTree>
    <p:extLst>
      <p:ext uri="{BB962C8B-B14F-4D97-AF65-F5344CB8AC3E}">
        <p14:creationId xmlns:p14="http://schemas.microsoft.com/office/powerpoint/2010/main" val="6272537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Sliding Window Protocol</a:t>
            </a:r>
            <a:br>
              <a:rPr lang="en-US" dirty="0"/>
            </a:br>
            <a:endParaRPr lang="en-US" dirty="0"/>
          </a:p>
        </p:txBody>
      </p:sp>
      <p:pic>
        <p:nvPicPr>
          <p:cNvPr id="4" name="Picture 3">
            <a:extLst>
              <a:ext uri="{FF2B5EF4-FFF2-40B4-BE49-F238E27FC236}">
                <a16:creationId xmlns:a16="http://schemas.microsoft.com/office/drawing/2014/main" id="{D6B4AE11-DF6E-36B0-3C6A-8D81CC524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5" name="Picture 4">
            <a:extLst>
              <a:ext uri="{FF2B5EF4-FFF2-40B4-BE49-F238E27FC236}">
                <a16:creationId xmlns:a16="http://schemas.microsoft.com/office/drawing/2014/main" id="{95DA6508-4B3D-75A2-F979-6E642D95DE81}"/>
              </a:ext>
            </a:extLst>
          </p:cNvPr>
          <p:cNvPicPr>
            <a:picLocks noChangeAspect="1"/>
          </p:cNvPicPr>
          <p:nvPr/>
        </p:nvPicPr>
        <p:blipFill>
          <a:blip r:embed="rId3"/>
          <a:stretch>
            <a:fillRect/>
          </a:stretch>
        </p:blipFill>
        <p:spPr>
          <a:xfrm>
            <a:off x="0" y="909584"/>
            <a:ext cx="9144000" cy="4424415"/>
          </a:xfrm>
          <a:prstGeom prst="rect">
            <a:avLst/>
          </a:prstGeom>
        </p:spPr>
      </p:pic>
    </p:spTree>
    <p:extLst>
      <p:ext uri="{BB962C8B-B14F-4D97-AF65-F5344CB8AC3E}">
        <p14:creationId xmlns:p14="http://schemas.microsoft.com/office/powerpoint/2010/main" val="17141278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Sliding Window Protocol</a:t>
            </a:r>
            <a:br>
              <a:rPr lang="en-US" dirty="0"/>
            </a:br>
            <a:endParaRPr lang="en-US" dirty="0"/>
          </a:p>
        </p:txBody>
      </p:sp>
      <p:pic>
        <p:nvPicPr>
          <p:cNvPr id="4" name="Picture 3">
            <a:extLst>
              <a:ext uri="{FF2B5EF4-FFF2-40B4-BE49-F238E27FC236}">
                <a16:creationId xmlns:a16="http://schemas.microsoft.com/office/drawing/2014/main" id="{D6B4AE11-DF6E-36B0-3C6A-8D81CC524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0160D71E-2A27-E19E-81DE-56DCC25B7C63}"/>
              </a:ext>
            </a:extLst>
          </p:cNvPr>
          <p:cNvPicPr>
            <a:picLocks noChangeAspect="1"/>
          </p:cNvPicPr>
          <p:nvPr/>
        </p:nvPicPr>
        <p:blipFill>
          <a:blip r:embed="rId3"/>
          <a:stretch>
            <a:fillRect/>
          </a:stretch>
        </p:blipFill>
        <p:spPr>
          <a:xfrm>
            <a:off x="0" y="909585"/>
            <a:ext cx="9144000" cy="4576815"/>
          </a:xfrm>
          <a:prstGeom prst="rect">
            <a:avLst/>
          </a:prstGeom>
        </p:spPr>
      </p:pic>
    </p:spTree>
    <p:extLst>
      <p:ext uri="{BB962C8B-B14F-4D97-AF65-F5344CB8AC3E}">
        <p14:creationId xmlns:p14="http://schemas.microsoft.com/office/powerpoint/2010/main" val="2631443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19"/>
            <a:ext cx="8229600" cy="1188719"/>
          </a:xfrm>
        </p:spPr>
        <p:txBody>
          <a:bodyPr>
            <a:normAutofit/>
          </a:bodyPr>
          <a:lstStyle/>
          <a:p>
            <a:r>
              <a:rPr lang="en-US" b="1" dirty="0">
                <a:solidFill>
                  <a:schemeClr val="bg1"/>
                </a:solidFill>
              </a:rPr>
              <a:t>HDLC</a:t>
            </a:r>
            <a:endParaRPr lang="en-US" dirty="0">
              <a:solidFill>
                <a:schemeClr val="bg1"/>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381000" y="1295401"/>
            <a:ext cx="8305800" cy="47244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D8528523-37A0-3B20-C01B-5DEF6D581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Configurations and Transfer Modes</a:t>
            </a:r>
            <a:endParaRPr lang="en-US" dirty="0">
              <a:solidFill>
                <a:schemeClr val="bg1"/>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381000" y="1828800"/>
            <a:ext cx="8229600" cy="3657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65A13D9F-07FC-3E29-DFB3-CF73CBB511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b="1" dirty="0">
                <a:solidFill>
                  <a:schemeClr val="bg1"/>
                </a:solidFill>
              </a:rPr>
              <a:t>Framing</a:t>
            </a:r>
            <a:endParaRPr lang="en-US" dirty="0">
              <a:solidFill>
                <a:schemeClr val="bg1"/>
              </a:solidFill>
            </a:endParaRPr>
          </a:p>
        </p:txBody>
      </p:sp>
      <p:sp>
        <p:nvSpPr>
          <p:cNvPr id="4" name="Content Placeholder 3"/>
          <p:cNvSpPr>
            <a:spLocks noGrp="1"/>
          </p:cNvSpPr>
          <p:nvPr>
            <p:ph idx="1"/>
          </p:nvPr>
        </p:nvSpPr>
        <p:spPr>
          <a:xfrm>
            <a:off x="457200" y="1143000"/>
            <a:ext cx="8229600" cy="4983163"/>
          </a:xfrm>
        </p:spPr>
        <p:txBody>
          <a:bodyPr/>
          <a:lstStyle/>
          <a:p>
            <a:pPr>
              <a:lnSpc>
                <a:spcPct val="150000"/>
              </a:lnSpc>
            </a:pPr>
            <a:r>
              <a:rPr lang="en-US" dirty="0"/>
              <a:t>information frames(I-frames) : control information relating to user data</a:t>
            </a:r>
          </a:p>
          <a:p>
            <a:pPr>
              <a:lnSpc>
                <a:spcPct val="150000"/>
              </a:lnSpc>
            </a:pPr>
            <a:r>
              <a:rPr lang="en-US" dirty="0"/>
              <a:t> supervisory frames (S-frames) : to transport control information</a:t>
            </a:r>
          </a:p>
          <a:p>
            <a:pPr>
              <a:lnSpc>
                <a:spcPct val="150000"/>
              </a:lnSpc>
            </a:pPr>
            <a:r>
              <a:rPr lang="en-US" dirty="0"/>
              <a:t>unnumbered frames (U-frames): are reserved</a:t>
            </a:r>
          </a:p>
          <a:p>
            <a:pPr>
              <a:lnSpc>
                <a:spcPct val="150000"/>
              </a:lnSpc>
              <a:buNone/>
            </a:pPr>
            <a:r>
              <a:rPr lang="en-US" dirty="0"/>
              <a:t>    for system management.</a:t>
            </a:r>
          </a:p>
        </p:txBody>
      </p:sp>
      <p:pic>
        <p:nvPicPr>
          <p:cNvPr id="3" name="Picture 2">
            <a:extLst>
              <a:ext uri="{FF2B5EF4-FFF2-40B4-BE49-F238E27FC236}">
                <a16:creationId xmlns:a16="http://schemas.microsoft.com/office/drawing/2014/main" id="{04CC0347-4252-258D-2348-D1597715CB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b="1" dirty="0">
                <a:solidFill>
                  <a:schemeClr val="bg1"/>
                </a:solidFill>
              </a:rPr>
              <a:t>Framing</a:t>
            </a:r>
            <a:endParaRPr lang="en-US" dirty="0">
              <a:solidFill>
                <a:schemeClr val="bg1"/>
              </a:solidFill>
            </a:endParaRPr>
          </a:p>
        </p:txBody>
      </p:sp>
      <p:pic>
        <p:nvPicPr>
          <p:cNvPr id="3074" name="Picture 2"/>
          <p:cNvPicPr>
            <a:picLocks noGrp="1" noChangeAspect="1" noChangeArrowheads="1"/>
          </p:cNvPicPr>
          <p:nvPr>
            <p:ph idx="1"/>
          </p:nvPr>
        </p:nvPicPr>
        <p:blipFill>
          <a:blip r:embed="rId2"/>
          <a:srcRect/>
          <a:stretch>
            <a:fillRect/>
          </a:stretch>
        </p:blipFill>
        <p:spPr bwMode="auto">
          <a:xfrm>
            <a:off x="228600" y="1828800"/>
            <a:ext cx="8382000" cy="3962399"/>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441D3377-8553-3AB3-062F-680B7CCF4F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b="1" dirty="0">
                <a:solidFill>
                  <a:schemeClr val="bg1"/>
                </a:solidFill>
              </a:rPr>
              <a:t>Fields and their use in different frame types</a:t>
            </a:r>
          </a:p>
        </p:txBody>
      </p:sp>
      <p:sp>
        <p:nvSpPr>
          <p:cNvPr id="3" name="Content Placeholder 2"/>
          <p:cNvSpPr>
            <a:spLocks noGrp="1"/>
          </p:cNvSpPr>
          <p:nvPr>
            <p:ph idx="1"/>
          </p:nvPr>
        </p:nvSpPr>
        <p:spPr>
          <a:xfrm>
            <a:off x="457200" y="1143000"/>
            <a:ext cx="8229600" cy="4983163"/>
          </a:xfrm>
        </p:spPr>
        <p:txBody>
          <a:bodyPr/>
          <a:lstStyle/>
          <a:p>
            <a:pPr>
              <a:lnSpc>
                <a:spcPct val="150000"/>
              </a:lnSpc>
            </a:pPr>
            <a:r>
              <a:rPr lang="en-US" b="1" dirty="0"/>
              <a:t>Flag field</a:t>
            </a:r>
          </a:p>
          <a:p>
            <a:pPr>
              <a:lnSpc>
                <a:spcPct val="150000"/>
              </a:lnSpc>
            </a:pPr>
            <a:r>
              <a:rPr lang="en-US" b="1" dirty="0"/>
              <a:t>Address field</a:t>
            </a:r>
          </a:p>
          <a:p>
            <a:pPr>
              <a:lnSpc>
                <a:spcPct val="150000"/>
              </a:lnSpc>
            </a:pPr>
            <a:r>
              <a:rPr lang="en-US" b="1" dirty="0"/>
              <a:t>Control field</a:t>
            </a:r>
          </a:p>
          <a:p>
            <a:pPr>
              <a:lnSpc>
                <a:spcPct val="150000"/>
              </a:lnSpc>
            </a:pPr>
            <a:r>
              <a:rPr lang="en-US" b="1" dirty="0"/>
              <a:t>Information field</a:t>
            </a:r>
          </a:p>
          <a:p>
            <a:pPr>
              <a:lnSpc>
                <a:spcPct val="150000"/>
              </a:lnSpc>
            </a:pPr>
            <a:r>
              <a:rPr lang="en-US" b="1" dirty="0"/>
              <a:t>FCS field</a:t>
            </a:r>
            <a:endParaRPr lang="en-US" dirty="0"/>
          </a:p>
        </p:txBody>
      </p:sp>
      <p:pic>
        <p:nvPicPr>
          <p:cNvPr id="4" name="Picture 3">
            <a:extLst>
              <a:ext uri="{FF2B5EF4-FFF2-40B4-BE49-F238E27FC236}">
                <a16:creationId xmlns:a16="http://schemas.microsoft.com/office/drawing/2014/main" id="{8670C393-BDB1-B7EF-3920-939D53F05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IN" sz="3000" b="1" dirty="0">
                <a:solidFill>
                  <a:schemeClr val="bg1"/>
                </a:solidFill>
                <a:ea typeface="Verdana" panose="020B0604030504040204" pitchFamily="34" charset="0"/>
              </a:rPr>
              <a:t>Bus Topology</a:t>
            </a:r>
            <a:endParaRPr lang="en-US" sz="3000" dirty="0"/>
          </a:p>
        </p:txBody>
      </p:sp>
      <p:sp>
        <p:nvSpPr>
          <p:cNvPr id="3" name="Text Placeholder 2"/>
          <p:cNvSpPr>
            <a:spLocks noGrp="1"/>
          </p:cNvSpPr>
          <p:nvPr>
            <p:ph type="body" sz="half" idx="1"/>
          </p:nvPr>
        </p:nvSpPr>
        <p:spPr>
          <a:xfrm>
            <a:off x="228600" y="990600"/>
            <a:ext cx="8686800" cy="4525963"/>
          </a:xfrm>
        </p:spPr>
        <p:txBody>
          <a:bodyPr>
            <a:normAutofit lnSpcReduction="10000"/>
          </a:bodyPr>
          <a:lstStyle/>
          <a:p>
            <a:pPr>
              <a:lnSpc>
                <a:spcPct val="150000"/>
              </a:lnSpc>
            </a:pPr>
            <a:r>
              <a:rPr lang="en-US" sz="2800" dirty="0"/>
              <a:t>In Bus topology, every computer and network device is connected to a single cable.</a:t>
            </a:r>
          </a:p>
          <a:p>
            <a:pPr>
              <a:lnSpc>
                <a:spcPct val="150000"/>
              </a:lnSpc>
            </a:pPr>
            <a:r>
              <a:rPr lang="en-US" sz="2800" dirty="0"/>
              <a:t>It transmits the data in single direction.</a:t>
            </a:r>
          </a:p>
          <a:p>
            <a:pPr>
              <a:lnSpc>
                <a:spcPct val="150000"/>
              </a:lnSpc>
            </a:pPr>
            <a:r>
              <a:rPr lang="en-US" sz="2800" dirty="0"/>
              <a:t>A </a:t>
            </a:r>
            <a:r>
              <a:rPr lang="en-US" sz="2800" b="1" dirty="0"/>
              <a:t>bus topology </a:t>
            </a:r>
            <a:r>
              <a:rPr lang="en-US" sz="2800" dirty="0"/>
              <a:t> is multipoint. One long cable acts as a </a:t>
            </a:r>
            <a:r>
              <a:rPr lang="en-US" sz="2800" b="1" dirty="0"/>
              <a:t>backbone </a:t>
            </a:r>
            <a:r>
              <a:rPr lang="en-US" sz="2800" dirty="0"/>
              <a:t>to link all the devices in a network.</a:t>
            </a:r>
          </a:p>
          <a:p>
            <a:pPr>
              <a:lnSpc>
                <a:spcPct val="150000"/>
              </a:lnSpc>
            </a:pPr>
            <a:r>
              <a:rPr lang="en-US" sz="2800" dirty="0"/>
              <a:t>Nodes are connected to the bus cable by drop lines and taps.</a:t>
            </a:r>
            <a:endParaRPr lang="en-US" sz="2600" dirty="0">
              <a:latin typeface="+mj-lt"/>
            </a:endParaRPr>
          </a:p>
        </p:txBody>
      </p:sp>
      <p:pic>
        <p:nvPicPr>
          <p:cNvPr id="4" name="Picture 3">
            <a:extLst>
              <a:ext uri="{FF2B5EF4-FFF2-40B4-BE49-F238E27FC236}">
                <a16:creationId xmlns:a16="http://schemas.microsoft.com/office/drawing/2014/main" id="{91641B41-6E55-B5B8-5380-13E0DFF3E0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228600" y="1371600"/>
            <a:ext cx="8458200" cy="4800599"/>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927E5BF0-B7B1-CB41-C0A5-DB07D3BB37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POINT-TO-POINT PROTOCOL (PPP)</a:t>
            </a:r>
            <a:endParaRPr lang="en-US" dirty="0">
              <a:solidFill>
                <a:schemeClr val="bg1"/>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609600" y="1143000"/>
            <a:ext cx="8153399" cy="48768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01448C42-E5FB-57AC-DFF1-C6976FD08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rPr>
              <a:t>Framing</a:t>
            </a:r>
            <a:endParaRPr lang="en-US" dirty="0">
              <a:solidFill>
                <a:schemeClr val="bg1"/>
              </a:solidFill>
            </a:endParaRPr>
          </a:p>
        </p:txBody>
      </p:sp>
      <p:sp>
        <p:nvSpPr>
          <p:cNvPr id="3" name="Content Placeholder 2"/>
          <p:cNvSpPr>
            <a:spLocks noGrp="1"/>
          </p:cNvSpPr>
          <p:nvPr>
            <p:ph idx="1"/>
          </p:nvPr>
        </p:nvSpPr>
        <p:spPr>
          <a:xfrm>
            <a:off x="457200" y="1219200"/>
            <a:ext cx="8229600" cy="4906963"/>
          </a:xfrm>
        </p:spPr>
        <p:txBody>
          <a:bodyPr>
            <a:normAutofit/>
          </a:bodyPr>
          <a:lstStyle/>
          <a:p>
            <a:pPr>
              <a:lnSpc>
                <a:spcPct val="150000"/>
              </a:lnSpc>
            </a:pPr>
            <a:r>
              <a:rPr lang="en-US" b="1" dirty="0"/>
              <a:t>Flag</a:t>
            </a:r>
          </a:p>
          <a:p>
            <a:pPr>
              <a:lnSpc>
                <a:spcPct val="150000"/>
              </a:lnSpc>
            </a:pPr>
            <a:r>
              <a:rPr lang="en-US" b="1" dirty="0"/>
              <a:t>Address</a:t>
            </a:r>
          </a:p>
          <a:p>
            <a:pPr>
              <a:lnSpc>
                <a:spcPct val="150000"/>
              </a:lnSpc>
            </a:pPr>
            <a:r>
              <a:rPr lang="en-US" b="1" dirty="0"/>
              <a:t>Control</a:t>
            </a:r>
          </a:p>
          <a:p>
            <a:pPr>
              <a:lnSpc>
                <a:spcPct val="150000"/>
              </a:lnSpc>
            </a:pPr>
            <a:r>
              <a:rPr lang="en-US" b="1" dirty="0"/>
              <a:t>Protocol</a:t>
            </a:r>
          </a:p>
          <a:p>
            <a:pPr>
              <a:lnSpc>
                <a:spcPct val="150000"/>
              </a:lnSpc>
            </a:pPr>
            <a:r>
              <a:rPr lang="en-US" b="1" dirty="0"/>
              <a:t>Payload field</a:t>
            </a:r>
          </a:p>
          <a:p>
            <a:pPr>
              <a:lnSpc>
                <a:spcPct val="150000"/>
              </a:lnSpc>
            </a:pPr>
            <a:r>
              <a:rPr lang="en-US" b="1" dirty="0"/>
              <a:t>FCS</a:t>
            </a:r>
            <a:endParaRPr lang="en-US" dirty="0"/>
          </a:p>
        </p:txBody>
      </p:sp>
      <p:pic>
        <p:nvPicPr>
          <p:cNvPr id="4" name="Picture 3">
            <a:extLst>
              <a:ext uri="{FF2B5EF4-FFF2-40B4-BE49-F238E27FC236}">
                <a16:creationId xmlns:a16="http://schemas.microsoft.com/office/drawing/2014/main" id="{F400E890-8BC8-EB22-7AC6-5196DB342F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rPr>
              <a:t>Transition Phases</a:t>
            </a:r>
            <a:endParaRPr lang="en-US" dirty="0">
              <a:solidFill>
                <a:schemeClr val="bg1"/>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609600" y="1295400"/>
            <a:ext cx="8000999" cy="5029199"/>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46E32A9A-4AA9-315E-930C-95578611BE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Media Access Protocol</a:t>
            </a:r>
          </a:p>
        </p:txBody>
      </p:sp>
      <p:sp>
        <p:nvSpPr>
          <p:cNvPr id="3" name="Content Placeholder 2"/>
          <p:cNvSpPr>
            <a:spLocks noGrp="1"/>
          </p:cNvSpPr>
          <p:nvPr>
            <p:ph idx="1"/>
          </p:nvPr>
        </p:nvSpPr>
        <p:spPr>
          <a:xfrm>
            <a:off x="0" y="909586"/>
            <a:ext cx="9144000" cy="5948414"/>
          </a:xfrm>
        </p:spPr>
        <p:txBody>
          <a:bodyPr/>
          <a:lstStyle/>
          <a:p>
            <a:pPr marL="0" indent="0" algn="just">
              <a:buNone/>
            </a:pPr>
            <a:r>
              <a:rPr lang="en-US" b="0" i="0" dirty="0">
                <a:solidFill>
                  <a:srgbClr val="000000"/>
                </a:solidFill>
                <a:effectLst/>
                <a:latin typeface="Nunito" pitchFamily="2" charset="0"/>
              </a:rPr>
              <a:t>The data link layer is the second lowest layer. It is divided into two sublayers −</a:t>
            </a:r>
          </a:p>
          <a:p>
            <a:pPr algn="just">
              <a:buFont typeface="Arial" panose="020B0604020202020204" pitchFamily="34" charset="0"/>
              <a:buChar char="•"/>
            </a:pPr>
            <a:r>
              <a:rPr lang="en-US" b="0" i="0" dirty="0">
                <a:solidFill>
                  <a:srgbClr val="000000"/>
                </a:solidFill>
                <a:effectLst/>
                <a:latin typeface="Nunito" pitchFamily="2" charset="0"/>
              </a:rPr>
              <a:t>The logical link control (LLC) sublayer</a:t>
            </a:r>
          </a:p>
          <a:p>
            <a:pPr algn="just">
              <a:buFont typeface="Arial" panose="020B0604020202020204" pitchFamily="34" charset="0"/>
              <a:buChar char="•"/>
            </a:pPr>
            <a:r>
              <a:rPr lang="en-US" b="0" i="0" dirty="0">
                <a:solidFill>
                  <a:srgbClr val="000000"/>
                </a:solidFill>
                <a:effectLst/>
                <a:latin typeface="Nunito" pitchFamily="2" charset="0"/>
              </a:rPr>
              <a:t>The medium access control (MAC) sublayer</a:t>
            </a:r>
          </a:p>
          <a:p>
            <a:pPr lvl="1" algn="just">
              <a:buFont typeface="Arial" panose="020B0604020202020204" pitchFamily="34" charset="0"/>
              <a:buChar char="•"/>
            </a:pPr>
            <a:r>
              <a:rPr lang="en-US" dirty="0">
                <a:solidFill>
                  <a:srgbClr val="000000"/>
                </a:solidFill>
                <a:latin typeface="Nunito" pitchFamily="2" charset="0"/>
              </a:rPr>
              <a:t>Medium access control protocols are mechanisms that allow several users or transmitters to access a common medium or channel. </a:t>
            </a:r>
          </a:p>
          <a:p>
            <a:pPr lvl="1" algn="just">
              <a:buFont typeface="Arial" panose="020B0604020202020204" pitchFamily="34" charset="0"/>
              <a:buChar char="•"/>
            </a:pPr>
            <a:r>
              <a:rPr lang="en-US" dirty="0">
                <a:solidFill>
                  <a:srgbClr val="000000"/>
                </a:solidFill>
                <a:latin typeface="Nunito" pitchFamily="2" charset="0"/>
              </a:rPr>
              <a:t>Medium Access Control it will coordinate access to broadcast links.</a:t>
            </a:r>
          </a:p>
        </p:txBody>
      </p:sp>
      <p:pic>
        <p:nvPicPr>
          <p:cNvPr id="4" name="Picture 3">
            <a:extLst>
              <a:ext uri="{FF2B5EF4-FFF2-40B4-BE49-F238E27FC236}">
                <a16:creationId xmlns:a16="http://schemas.microsoft.com/office/drawing/2014/main" id="{9D9E5FBF-064F-7529-8B4F-58F7815D74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2563716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Media Access Protocol</a:t>
            </a: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95312" y="1143000"/>
            <a:ext cx="7953375" cy="4876799"/>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C767FC86-5B00-43D2-B1DB-7C2A366AE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ALOHA Random Access Protocol</a:t>
            </a:r>
            <a:br>
              <a:rPr lang="en-US" dirty="0"/>
            </a:br>
            <a:endParaRPr lang="en-US" dirty="0"/>
          </a:p>
        </p:txBody>
      </p:sp>
      <p:sp>
        <p:nvSpPr>
          <p:cNvPr id="3" name="Content Placeholder 2"/>
          <p:cNvSpPr>
            <a:spLocks noGrp="1"/>
          </p:cNvSpPr>
          <p:nvPr>
            <p:ph idx="1"/>
          </p:nvPr>
        </p:nvSpPr>
        <p:spPr>
          <a:xfrm>
            <a:off x="0" y="914400"/>
            <a:ext cx="9144000" cy="5211763"/>
          </a:xfrm>
        </p:spPr>
        <p:txBody>
          <a:bodyPr>
            <a:normAutofit fontScale="85000" lnSpcReduction="20000"/>
          </a:bodyPr>
          <a:lstStyle/>
          <a:p>
            <a:pPr algn="just"/>
            <a:r>
              <a:rPr lang="en-US" dirty="0"/>
              <a:t>Random Access is a method to transmission of data is done randomly.</a:t>
            </a:r>
          </a:p>
          <a:p>
            <a:pPr algn="just"/>
            <a:r>
              <a:rPr lang="en-US" dirty="0"/>
              <a:t>The ALOHA protocol was first developed at the University of Hawaii in the early 1970s for packet radio networks.</a:t>
            </a:r>
          </a:p>
          <a:p>
            <a:pPr marL="0" indent="0" algn="just">
              <a:buNone/>
            </a:pPr>
            <a:r>
              <a:rPr lang="en-US" b="1" dirty="0"/>
              <a:t>Aloha Rules:</a:t>
            </a:r>
            <a:r>
              <a:rPr lang="en-US" dirty="0"/>
              <a:t> </a:t>
            </a:r>
          </a:p>
          <a:p>
            <a:pPr marL="514350" indent="-514350">
              <a:lnSpc>
                <a:spcPct val="150000"/>
              </a:lnSpc>
              <a:buFont typeface="+mj-lt"/>
              <a:buAutoNum type="arabicPeriod"/>
            </a:pPr>
            <a:r>
              <a:rPr lang="en-US" dirty="0"/>
              <a:t>Any station can transmit data to a channel at any time.</a:t>
            </a:r>
          </a:p>
          <a:p>
            <a:pPr marL="514350" indent="-514350">
              <a:lnSpc>
                <a:spcPct val="150000"/>
              </a:lnSpc>
              <a:buFont typeface="+mj-lt"/>
              <a:buAutoNum type="arabicPeriod"/>
            </a:pPr>
            <a:r>
              <a:rPr lang="en-US" dirty="0"/>
              <a:t>It does not require any carrier sensing.</a:t>
            </a:r>
          </a:p>
          <a:p>
            <a:pPr marL="514350" indent="-514350">
              <a:lnSpc>
                <a:spcPct val="150000"/>
              </a:lnSpc>
              <a:buFont typeface="+mj-lt"/>
              <a:buAutoNum type="arabicPeriod"/>
            </a:pPr>
            <a:r>
              <a:rPr lang="en-US" dirty="0"/>
              <a:t>Acknowledgment of the frames exists in Aloha. </a:t>
            </a:r>
          </a:p>
          <a:p>
            <a:pPr marL="514350" indent="-514350">
              <a:lnSpc>
                <a:spcPct val="150000"/>
              </a:lnSpc>
              <a:buFont typeface="+mj-lt"/>
              <a:buAutoNum type="arabicPeriod"/>
            </a:pPr>
            <a:r>
              <a:rPr lang="en-US" dirty="0"/>
              <a:t>It requires retransmission of data after some random amount of time.</a:t>
            </a:r>
          </a:p>
          <a:p>
            <a:endParaRPr lang="en-US" dirty="0"/>
          </a:p>
        </p:txBody>
      </p:sp>
      <p:pic>
        <p:nvPicPr>
          <p:cNvPr id="4" name="Picture 3">
            <a:extLst>
              <a:ext uri="{FF2B5EF4-FFF2-40B4-BE49-F238E27FC236}">
                <a16:creationId xmlns:a16="http://schemas.microsoft.com/office/drawing/2014/main" id="{7D854655-9C66-762C-980B-FD7F31BB3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0825386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Pure ALOHA Random Access Protocol</a:t>
            </a:r>
            <a:br>
              <a:rPr lang="en-US" dirty="0"/>
            </a:br>
            <a:endParaRPr lang="en-US" dirty="0"/>
          </a:p>
        </p:txBody>
      </p:sp>
      <p:pic>
        <p:nvPicPr>
          <p:cNvPr id="4" name="Picture 3">
            <a:extLst>
              <a:ext uri="{FF2B5EF4-FFF2-40B4-BE49-F238E27FC236}">
                <a16:creationId xmlns:a16="http://schemas.microsoft.com/office/drawing/2014/main" id="{7D854655-9C66-762C-980B-FD7F31BB3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003F5DCA-070A-DC57-2B57-740CAD848BB1}"/>
              </a:ext>
            </a:extLst>
          </p:cNvPr>
          <p:cNvSpPr txBox="1"/>
          <p:nvPr/>
        </p:nvSpPr>
        <p:spPr>
          <a:xfrm>
            <a:off x="0" y="909585"/>
            <a:ext cx="9144000" cy="5539978"/>
          </a:xfrm>
          <a:prstGeom prst="rect">
            <a:avLst/>
          </a:prstGeom>
          <a:noFill/>
        </p:spPr>
        <p:txBody>
          <a:bodyPr wrap="square">
            <a:spAutoFit/>
          </a:bodyPr>
          <a:lstStyle/>
          <a:p>
            <a:pPr marL="285750" indent="-285750" algn="just">
              <a:buFont typeface="Arial" panose="020B0604020202020204" pitchFamily="34" charset="0"/>
              <a:buChar char="•"/>
            </a:pPr>
            <a:r>
              <a:rPr lang="en-US" sz="2400" dirty="0"/>
              <a:t>Pure ALOHA refers to the original ALOHA protocol. The idea is that each station sends a frame whenever one is available. Because there is only one channel to share, there is a chance that frames from different stations will collide.</a:t>
            </a:r>
          </a:p>
          <a:p>
            <a:pPr marL="285750" indent="-285750" algn="just">
              <a:buFont typeface="Arial" panose="020B0604020202020204" pitchFamily="34" charset="0"/>
              <a:buChar char="•"/>
            </a:pPr>
            <a:r>
              <a:rPr lang="en-US" sz="2400" dirty="0"/>
              <a:t>When two frames attempt to occupy the channel simultaneously, a collision occurs and both frames become garbled. If the first bit of a new frame overlaps with the last bit of a frame that is almost finished, both frames will be completely destroyed and will need to be retransmitted. If all users retransmit their frames at the same time after a time-out, the frames will collide again. </a:t>
            </a:r>
          </a:p>
          <a:p>
            <a:pPr marL="285750" indent="-285750" algn="just">
              <a:buFont typeface="Arial" panose="020B0604020202020204" pitchFamily="34" charset="0"/>
              <a:buChar char="•"/>
            </a:pPr>
            <a:r>
              <a:rPr lang="en-US" sz="2400" dirty="0"/>
              <a:t>To prevent this, the pure ALOHA protocol dictates that each user waits a random amount of time, known as the back-off time, before retransmitting the frame. This randomness helps to avoid further collisions.</a:t>
            </a:r>
          </a:p>
          <a:p>
            <a:endParaRPr lang="en-IN" dirty="0"/>
          </a:p>
        </p:txBody>
      </p:sp>
    </p:spTree>
    <p:extLst>
      <p:ext uri="{BB962C8B-B14F-4D97-AF65-F5344CB8AC3E}">
        <p14:creationId xmlns:p14="http://schemas.microsoft.com/office/powerpoint/2010/main" val="272533000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Pure Aloha</a:t>
            </a:r>
            <a:br>
              <a:rPr lang="en-US" dirty="0"/>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0" y="909584"/>
            <a:ext cx="8991600" cy="5872215"/>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34471242-423C-E418-3AA7-04687C9C9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Pure Aloha </a:t>
            </a:r>
            <a:br>
              <a:rPr lang="en-US" dirty="0"/>
            </a:br>
            <a:endParaRPr lang="en-US" dirty="0"/>
          </a:p>
        </p:txBody>
      </p:sp>
      <p:pic>
        <p:nvPicPr>
          <p:cNvPr id="3" name="Picture 2">
            <a:extLst>
              <a:ext uri="{FF2B5EF4-FFF2-40B4-BE49-F238E27FC236}">
                <a16:creationId xmlns:a16="http://schemas.microsoft.com/office/drawing/2014/main" id="{34471242-423C-E418-3AA7-04687C9C9F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026" name="Picture 2" descr="Pure ALOHA">
            <a:extLst>
              <a:ext uri="{FF2B5EF4-FFF2-40B4-BE49-F238E27FC236}">
                <a16:creationId xmlns:a16="http://schemas.microsoft.com/office/drawing/2014/main" id="{FE77D51A-AEA9-62D4-688A-1B2CD7F4F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9244"/>
            <a:ext cx="9144000" cy="50086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54CC06-CEF1-8488-626C-7049B8405371}"/>
              </a:ext>
            </a:extLst>
          </p:cNvPr>
          <p:cNvSpPr txBox="1"/>
          <p:nvPr/>
        </p:nvSpPr>
        <p:spPr>
          <a:xfrm flipH="1">
            <a:off x="152400" y="1048306"/>
            <a:ext cx="8686800"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Back-off time: Each sender wait for a random amount of time before resending a frame.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DE0B9E8-5F05-4DB9-7375-AFB36E56F76A}"/>
                  </a:ext>
                </a:extLst>
              </p14:cNvPr>
              <p14:cNvContentPartPr/>
              <p14:nvPr/>
            </p14:nvContentPartPr>
            <p14:xfrm>
              <a:off x="1843448" y="5215999"/>
              <a:ext cx="372960" cy="2880"/>
            </p14:xfrm>
          </p:contentPart>
        </mc:Choice>
        <mc:Fallback xmlns="">
          <p:pic>
            <p:nvPicPr>
              <p:cNvPr id="8" name="Ink 7">
                <a:extLst>
                  <a:ext uri="{FF2B5EF4-FFF2-40B4-BE49-F238E27FC236}">
                    <a16:creationId xmlns:a16="http://schemas.microsoft.com/office/drawing/2014/main" id="{ADE0B9E8-5F05-4DB9-7375-AFB36E56F76A}"/>
                  </a:ext>
                </a:extLst>
              </p:cNvPr>
              <p:cNvPicPr/>
              <p:nvPr/>
            </p:nvPicPr>
            <p:blipFill>
              <a:blip r:embed="rId5"/>
              <a:stretch>
                <a:fillRect/>
              </a:stretch>
            </p:blipFill>
            <p:spPr>
              <a:xfrm>
                <a:off x="1780808" y="5153359"/>
                <a:ext cx="498600" cy="128520"/>
              </a:xfrm>
              <a:prstGeom prst="rect">
                <a:avLst/>
              </a:prstGeom>
            </p:spPr>
          </p:pic>
        </mc:Fallback>
      </mc:AlternateContent>
      <p:sp>
        <p:nvSpPr>
          <p:cNvPr id="9" name="TextBox 8">
            <a:extLst>
              <a:ext uri="{FF2B5EF4-FFF2-40B4-BE49-F238E27FC236}">
                <a16:creationId xmlns:a16="http://schemas.microsoft.com/office/drawing/2014/main" id="{98611D4E-A8AD-E0D3-85A4-7262FCAFF151}"/>
              </a:ext>
            </a:extLst>
          </p:cNvPr>
          <p:cNvSpPr txBox="1"/>
          <p:nvPr/>
        </p:nvSpPr>
        <p:spPr>
          <a:xfrm>
            <a:off x="1842732" y="5031333"/>
            <a:ext cx="747352" cy="369332"/>
          </a:xfrm>
          <a:prstGeom prst="rect">
            <a:avLst/>
          </a:prstGeom>
          <a:noFill/>
        </p:spPr>
        <p:txBody>
          <a:bodyPr wrap="square" rtlCol="0">
            <a:spAutoFit/>
          </a:bodyPr>
          <a:lstStyle/>
          <a:p>
            <a:r>
              <a:rPr lang="en-IN" dirty="0">
                <a:solidFill>
                  <a:srgbClr val="92D050"/>
                </a:solidFill>
              </a:rPr>
              <a:t>to</a:t>
            </a:r>
          </a:p>
        </p:txBody>
      </p:sp>
    </p:spTree>
    <p:extLst>
      <p:ext uri="{BB962C8B-B14F-4D97-AF65-F5344CB8AC3E}">
        <p14:creationId xmlns:p14="http://schemas.microsoft.com/office/powerpoint/2010/main" val="3389369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enovo\Desktop\COMPUETR NETWORKS NOTES\BUS TOPOLOGY.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ALOHA Random Access Protocol</a:t>
            </a:r>
            <a:br>
              <a:rPr lang="en-US" dirty="0"/>
            </a:br>
            <a:endParaRPr lang="en-US" dirty="0"/>
          </a:p>
        </p:txBody>
      </p:sp>
      <p:sp>
        <p:nvSpPr>
          <p:cNvPr id="3" name="Content Placeholder 2"/>
          <p:cNvSpPr>
            <a:spLocks noGrp="1"/>
          </p:cNvSpPr>
          <p:nvPr>
            <p:ph idx="1"/>
          </p:nvPr>
        </p:nvSpPr>
        <p:spPr>
          <a:xfrm>
            <a:off x="0" y="914400"/>
            <a:ext cx="9144000" cy="5943600"/>
          </a:xfrm>
        </p:spPr>
        <p:txBody>
          <a:bodyPr>
            <a:normAutofit/>
          </a:bodyPr>
          <a:lstStyle/>
          <a:p>
            <a:pPr marL="0" indent="0">
              <a:buNone/>
            </a:pPr>
            <a:r>
              <a:rPr lang="en-US" b="1" dirty="0"/>
              <a:t>Vulnerable period</a:t>
            </a:r>
            <a:endParaRPr lang="en-US" dirty="0"/>
          </a:p>
        </p:txBody>
      </p:sp>
      <p:pic>
        <p:nvPicPr>
          <p:cNvPr id="4" name="Picture 3">
            <a:extLst>
              <a:ext uri="{FF2B5EF4-FFF2-40B4-BE49-F238E27FC236}">
                <a16:creationId xmlns:a16="http://schemas.microsoft.com/office/drawing/2014/main" id="{7D854655-9C66-762C-980B-FD7F31BB3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003F5DCA-070A-DC57-2B57-740CAD848BB1}"/>
              </a:ext>
            </a:extLst>
          </p:cNvPr>
          <p:cNvSpPr txBox="1"/>
          <p:nvPr/>
        </p:nvSpPr>
        <p:spPr>
          <a:xfrm>
            <a:off x="0" y="1595735"/>
            <a:ext cx="9029700" cy="2677656"/>
          </a:xfrm>
          <a:prstGeom prst="rect">
            <a:avLst/>
          </a:prstGeom>
          <a:noFill/>
        </p:spPr>
        <p:txBody>
          <a:bodyPr wrap="square">
            <a:spAutoFit/>
          </a:bodyPr>
          <a:lstStyle/>
          <a:p>
            <a:pPr marL="285750" indent="-285750" algn="just">
              <a:buFont typeface="Arial" panose="020B0604020202020204" pitchFamily="34" charset="0"/>
              <a:buChar char="•"/>
            </a:pPr>
            <a:r>
              <a:rPr lang="en-US" sz="2400" dirty="0">
                <a:solidFill>
                  <a:srgbClr val="273239"/>
                </a:solidFill>
                <a:latin typeface="Nunito" pitchFamily="2" charset="0"/>
              </a:rPr>
              <a:t>The Length of time in which there is possibility of collision is called vulnerable time.</a:t>
            </a:r>
          </a:p>
          <a:p>
            <a:pPr marL="285750" indent="-285750" algn="just">
              <a:buFont typeface="Arial" panose="020B0604020202020204" pitchFamily="34" charset="0"/>
              <a:buChar char="•"/>
            </a:pPr>
            <a:r>
              <a:rPr lang="en-US" sz="2400" dirty="0">
                <a:solidFill>
                  <a:srgbClr val="273239"/>
                </a:solidFill>
                <a:latin typeface="Nunito" pitchFamily="2" charset="0"/>
              </a:rPr>
              <a:t>Similarly, if another user wants to transmit between (to, +</a:t>
            </a:r>
            <a:r>
              <a:rPr lang="en-US" sz="2400" dirty="0" err="1">
                <a:solidFill>
                  <a:srgbClr val="273239"/>
                </a:solidFill>
                <a:latin typeface="Nunito" pitchFamily="2" charset="0"/>
              </a:rPr>
              <a:t>tp</a:t>
            </a:r>
            <a:r>
              <a:rPr lang="en-US" sz="2400" dirty="0">
                <a:solidFill>
                  <a:srgbClr val="273239"/>
                </a:solidFill>
                <a:latin typeface="Nunito" pitchFamily="2" charset="0"/>
              </a:rPr>
              <a:t>) and (to +2tp) i.e. packet C, the beginning of packet C will collide with the end of packet A. Thus if two packets overlap by even the smallest amount in the vulnerable period both packets will be corrupted and need to be retransmitted.</a:t>
            </a:r>
          </a:p>
        </p:txBody>
      </p:sp>
    </p:spTree>
    <p:extLst>
      <p:ext uri="{BB962C8B-B14F-4D97-AF65-F5344CB8AC3E}">
        <p14:creationId xmlns:p14="http://schemas.microsoft.com/office/powerpoint/2010/main" val="31551404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ALOHA Random Access Protocol</a:t>
            </a:r>
            <a:br>
              <a:rPr lang="en-US" dirty="0"/>
            </a:br>
            <a:endParaRPr lang="en-US" dirty="0"/>
          </a:p>
        </p:txBody>
      </p:sp>
      <p:pic>
        <p:nvPicPr>
          <p:cNvPr id="4" name="Picture 3">
            <a:extLst>
              <a:ext uri="{FF2B5EF4-FFF2-40B4-BE49-F238E27FC236}">
                <a16:creationId xmlns:a16="http://schemas.microsoft.com/office/drawing/2014/main" id="{7D854655-9C66-762C-980B-FD7F31BB3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003F5DCA-070A-DC57-2B57-740CAD848BB1}"/>
              </a:ext>
            </a:extLst>
          </p:cNvPr>
          <p:cNvSpPr txBox="1"/>
          <p:nvPr/>
        </p:nvSpPr>
        <p:spPr>
          <a:xfrm>
            <a:off x="0" y="975078"/>
            <a:ext cx="9029700" cy="923330"/>
          </a:xfrm>
          <a:prstGeom prst="rect">
            <a:avLst/>
          </a:prstGeom>
          <a:noFill/>
        </p:spPr>
        <p:txBody>
          <a:bodyPr wrap="square">
            <a:spAutoFit/>
          </a:bodyPr>
          <a:lstStyle/>
          <a:p>
            <a:r>
              <a:rPr lang="en-US" dirty="0"/>
              <a:t>The time-out period is equal to the maximum possible round-trip propagation delay, which is twice the amount of time required to send a frame between the two most widely separated stations   (2 x </a:t>
            </a:r>
            <a:r>
              <a:rPr lang="en-US" dirty="0" err="1"/>
              <a:t>Tp</a:t>
            </a:r>
            <a:r>
              <a:rPr lang="en-US" dirty="0"/>
              <a:t>).</a:t>
            </a:r>
            <a:endParaRPr lang="en-IN" dirty="0"/>
          </a:p>
        </p:txBody>
      </p:sp>
      <p:pic>
        <p:nvPicPr>
          <p:cNvPr id="2052" name="Picture 4" descr="Vulnerable period for packet A">
            <a:extLst>
              <a:ext uri="{FF2B5EF4-FFF2-40B4-BE49-F238E27FC236}">
                <a16:creationId xmlns:a16="http://schemas.microsoft.com/office/drawing/2014/main" id="{25634BBF-6C26-C6E4-23A7-FAD760866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993882"/>
            <a:ext cx="9029700" cy="489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9599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44" y="0"/>
            <a:ext cx="8229600" cy="1143000"/>
          </a:xfrm>
        </p:spPr>
        <p:txBody>
          <a:bodyPr>
            <a:normAutofit/>
          </a:bodyPr>
          <a:lstStyle/>
          <a:p>
            <a:r>
              <a:rPr lang="en-US" b="1" dirty="0">
                <a:solidFill>
                  <a:schemeClr val="bg1"/>
                </a:solidFill>
              </a:rPr>
              <a:t>Slotted ALOHA</a:t>
            </a:r>
            <a:endParaRPr lang="en-US" dirty="0"/>
          </a:p>
        </p:txBody>
      </p:sp>
      <p:pic>
        <p:nvPicPr>
          <p:cNvPr id="4" name="Picture 3">
            <a:extLst>
              <a:ext uri="{FF2B5EF4-FFF2-40B4-BE49-F238E27FC236}">
                <a16:creationId xmlns:a16="http://schemas.microsoft.com/office/drawing/2014/main" id="{7D854655-9C66-762C-980B-FD7F31BB3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003F5DCA-070A-DC57-2B57-740CAD848BB1}"/>
              </a:ext>
            </a:extLst>
          </p:cNvPr>
          <p:cNvSpPr txBox="1"/>
          <p:nvPr/>
        </p:nvSpPr>
        <p:spPr>
          <a:xfrm>
            <a:off x="0" y="1595735"/>
            <a:ext cx="9029700" cy="1938992"/>
          </a:xfrm>
          <a:prstGeom prst="rect">
            <a:avLst/>
          </a:prstGeom>
          <a:noFill/>
        </p:spPr>
        <p:txBody>
          <a:bodyPr wrap="square">
            <a:spAutoFit/>
          </a:bodyPr>
          <a:lstStyle/>
          <a:p>
            <a:pPr algn="just"/>
            <a:r>
              <a:rPr lang="en-US" sz="2400" b="0" i="0" dirty="0">
                <a:solidFill>
                  <a:srgbClr val="FF0000"/>
                </a:solidFill>
                <a:effectLst/>
                <a:latin typeface="Nunito" pitchFamily="2" charset="0"/>
              </a:rPr>
              <a:t>Slotted ALOHA </a:t>
            </a:r>
            <a:r>
              <a:rPr lang="en-US" sz="2400" b="0" i="0" dirty="0">
                <a:solidFill>
                  <a:srgbClr val="273239"/>
                </a:solidFill>
                <a:effectLst/>
                <a:latin typeface="Nunito" pitchFamily="2" charset="0"/>
              </a:rPr>
              <a:t>channel is divided into small, fixed-length time slots and users are only allowed to transmit data at the beginning of each time slot. This synchronization of transmissions reduces the chances of collisions between devices, increasing the overall efficiency of the network.</a:t>
            </a:r>
            <a:endParaRPr lang="en-IN" dirty="0"/>
          </a:p>
        </p:txBody>
      </p:sp>
    </p:spTree>
    <p:extLst>
      <p:ext uri="{BB962C8B-B14F-4D97-AF65-F5344CB8AC3E}">
        <p14:creationId xmlns:p14="http://schemas.microsoft.com/office/powerpoint/2010/main" val="7768737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rPr>
              <a:t>Slotted Aloha</a:t>
            </a:r>
            <a:endParaRPr lang="en-US" dirty="0">
              <a:solidFill>
                <a:schemeClr val="bg1"/>
              </a:solidFill>
            </a:endParaRPr>
          </a:p>
        </p:txBody>
      </p:sp>
      <p:pic>
        <p:nvPicPr>
          <p:cNvPr id="3074" name="Picture 2"/>
          <p:cNvPicPr>
            <a:picLocks noGrp="1" noChangeAspect="1" noChangeArrowheads="1"/>
          </p:cNvPicPr>
          <p:nvPr>
            <p:ph idx="1"/>
          </p:nvPr>
        </p:nvPicPr>
        <p:blipFill>
          <a:blip r:embed="rId2"/>
          <a:srcRect/>
          <a:stretch>
            <a:fillRect/>
          </a:stretch>
        </p:blipFill>
        <p:spPr bwMode="auto">
          <a:xfrm>
            <a:off x="76200" y="909586"/>
            <a:ext cx="9067800" cy="5948414"/>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3298AEA4-F13F-8A8D-1A79-12C6969737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44" y="0"/>
            <a:ext cx="8229600" cy="1143000"/>
          </a:xfrm>
        </p:spPr>
        <p:txBody>
          <a:bodyPr>
            <a:normAutofit fontScale="90000"/>
          </a:bodyPr>
          <a:lstStyle/>
          <a:p>
            <a:r>
              <a:rPr lang="en-US" dirty="0"/>
              <a:t>CSMA (Carrier Sense Multiple Access)</a:t>
            </a:r>
          </a:p>
        </p:txBody>
      </p:sp>
      <p:pic>
        <p:nvPicPr>
          <p:cNvPr id="4" name="Picture 3">
            <a:extLst>
              <a:ext uri="{FF2B5EF4-FFF2-40B4-BE49-F238E27FC236}">
                <a16:creationId xmlns:a16="http://schemas.microsoft.com/office/drawing/2014/main" id="{7D854655-9C66-762C-980B-FD7F31BB3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3" name="TextBox 2">
            <a:extLst>
              <a:ext uri="{FF2B5EF4-FFF2-40B4-BE49-F238E27FC236}">
                <a16:creationId xmlns:a16="http://schemas.microsoft.com/office/drawing/2014/main" id="{D6A09183-B357-832A-2117-84FA2EDDC940}"/>
              </a:ext>
            </a:extLst>
          </p:cNvPr>
          <p:cNvSpPr txBox="1"/>
          <p:nvPr/>
        </p:nvSpPr>
        <p:spPr>
          <a:xfrm>
            <a:off x="0" y="1516241"/>
            <a:ext cx="9029700" cy="1938992"/>
          </a:xfrm>
          <a:prstGeom prst="rect">
            <a:avLst/>
          </a:prstGeom>
          <a:noFill/>
        </p:spPr>
        <p:txBody>
          <a:bodyPr wrap="square">
            <a:spAutoFit/>
          </a:bodyPr>
          <a:lstStyle/>
          <a:p>
            <a:pPr algn="just"/>
            <a:r>
              <a:rPr lang="en-US" sz="2400" b="0" i="0" dirty="0">
                <a:effectLst/>
                <a:latin typeface="Nunito" pitchFamily="2" charset="0"/>
              </a:rPr>
              <a:t>This method was developed to decrease the chances of collisions when two or more stations start sending their signals over the data link layer. Carrier Sense multiple access requires that each station first check the state of the medium before sending. </a:t>
            </a:r>
            <a:endParaRPr lang="en-IN" dirty="0"/>
          </a:p>
        </p:txBody>
      </p:sp>
    </p:spTree>
    <p:extLst>
      <p:ext uri="{BB962C8B-B14F-4D97-AF65-F5344CB8AC3E}">
        <p14:creationId xmlns:p14="http://schemas.microsoft.com/office/powerpoint/2010/main" val="5648984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44" y="0"/>
            <a:ext cx="8229600" cy="1143000"/>
          </a:xfrm>
        </p:spPr>
        <p:txBody>
          <a:bodyPr>
            <a:normAutofit fontScale="90000"/>
          </a:bodyPr>
          <a:lstStyle/>
          <a:p>
            <a:r>
              <a:rPr lang="en-US" dirty="0"/>
              <a:t>CSMA (Carrier Sense Multiple Access)</a:t>
            </a:r>
          </a:p>
        </p:txBody>
      </p:sp>
      <p:pic>
        <p:nvPicPr>
          <p:cNvPr id="4" name="Picture 3">
            <a:extLst>
              <a:ext uri="{FF2B5EF4-FFF2-40B4-BE49-F238E27FC236}">
                <a16:creationId xmlns:a16="http://schemas.microsoft.com/office/drawing/2014/main" id="{7D854655-9C66-762C-980B-FD7F31BB3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6" name="Picture 5">
            <a:extLst>
              <a:ext uri="{FF2B5EF4-FFF2-40B4-BE49-F238E27FC236}">
                <a16:creationId xmlns:a16="http://schemas.microsoft.com/office/drawing/2014/main" id="{66135C2D-8735-1BC6-4393-07E5C255F9A6}"/>
              </a:ext>
            </a:extLst>
          </p:cNvPr>
          <p:cNvPicPr>
            <a:picLocks noChangeAspect="1"/>
          </p:cNvPicPr>
          <p:nvPr/>
        </p:nvPicPr>
        <p:blipFill>
          <a:blip r:embed="rId3"/>
          <a:stretch>
            <a:fillRect/>
          </a:stretch>
        </p:blipFill>
        <p:spPr>
          <a:xfrm>
            <a:off x="0" y="909584"/>
            <a:ext cx="9144000" cy="5948415"/>
          </a:xfrm>
          <a:prstGeom prst="rect">
            <a:avLst/>
          </a:prstGeom>
        </p:spPr>
      </p:pic>
    </p:spTree>
    <p:extLst>
      <p:ext uri="{BB962C8B-B14F-4D97-AF65-F5344CB8AC3E}">
        <p14:creationId xmlns:p14="http://schemas.microsoft.com/office/powerpoint/2010/main" val="33198496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085"/>
            <a:ext cx="8229600" cy="1143000"/>
          </a:xfrm>
        </p:spPr>
        <p:txBody>
          <a:bodyPr>
            <a:normAutofit fontScale="90000"/>
          </a:bodyPr>
          <a:lstStyle/>
          <a:p>
            <a:r>
              <a:rPr lang="en-US" b="1" dirty="0">
                <a:solidFill>
                  <a:schemeClr val="bg1"/>
                </a:solidFill>
              </a:rPr>
              <a:t>CSMA (Carrier Sense Multiple Access)</a:t>
            </a:r>
            <a:br>
              <a:rPr lang="en-US" dirty="0"/>
            </a:br>
            <a:endParaRPr lang="en-US" dirty="0"/>
          </a:p>
        </p:txBody>
      </p:sp>
      <p:sp>
        <p:nvSpPr>
          <p:cNvPr id="3" name="Content Placeholder 2"/>
          <p:cNvSpPr>
            <a:spLocks noGrp="1"/>
          </p:cNvSpPr>
          <p:nvPr>
            <p:ph idx="1"/>
          </p:nvPr>
        </p:nvSpPr>
        <p:spPr/>
        <p:txBody>
          <a:bodyPr/>
          <a:lstStyle/>
          <a:p>
            <a:pPr marL="0" indent="0">
              <a:buNone/>
            </a:pPr>
            <a:r>
              <a:rPr lang="en-US" b="1" dirty="0"/>
              <a:t>CSMA Access Modes:</a:t>
            </a:r>
          </a:p>
          <a:p>
            <a:pPr marL="514350" indent="-514350">
              <a:lnSpc>
                <a:spcPct val="150000"/>
              </a:lnSpc>
              <a:buFont typeface="+mj-lt"/>
              <a:buAutoNum type="arabicPeriod"/>
            </a:pPr>
            <a:r>
              <a:rPr lang="en-US" b="1" dirty="0"/>
              <a:t> </a:t>
            </a:r>
            <a:r>
              <a:rPr lang="en-US" dirty="0"/>
              <a:t>1-Persistent</a:t>
            </a:r>
          </a:p>
          <a:p>
            <a:pPr marL="514350" indent="-514350">
              <a:lnSpc>
                <a:spcPct val="150000"/>
              </a:lnSpc>
              <a:buFont typeface="+mj-lt"/>
              <a:buAutoNum type="arabicPeriod"/>
            </a:pPr>
            <a:r>
              <a:rPr lang="en-US" dirty="0"/>
              <a:t>Non-Persistent</a:t>
            </a:r>
          </a:p>
          <a:p>
            <a:pPr marL="514350" indent="-514350">
              <a:lnSpc>
                <a:spcPct val="150000"/>
              </a:lnSpc>
              <a:buFont typeface="+mj-lt"/>
              <a:buAutoNum type="arabicPeriod"/>
            </a:pPr>
            <a:r>
              <a:rPr lang="en-US" dirty="0"/>
              <a:t>P-Persistent</a:t>
            </a:r>
          </a:p>
        </p:txBody>
      </p:sp>
      <p:pic>
        <p:nvPicPr>
          <p:cNvPr id="4" name="Picture 3">
            <a:extLst>
              <a:ext uri="{FF2B5EF4-FFF2-40B4-BE49-F238E27FC236}">
                <a16:creationId xmlns:a16="http://schemas.microsoft.com/office/drawing/2014/main" id="{2067DC9E-C4F6-E804-7804-11D5FB2B90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085"/>
            <a:ext cx="8229600" cy="1143000"/>
          </a:xfrm>
        </p:spPr>
        <p:txBody>
          <a:bodyPr>
            <a:normAutofit fontScale="90000"/>
          </a:bodyPr>
          <a:lstStyle/>
          <a:p>
            <a:r>
              <a:rPr lang="en-US" b="1" dirty="0">
                <a:solidFill>
                  <a:schemeClr val="bg1"/>
                </a:solidFill>
              </a:rPr>
              <a:t>CSMA (Carrier Sense Multiple Access)</a:t>
            </a:r>
            <a:br>
              <a:rPr lang="en-US" dirty="0"/>
            </a:br>
            <a:endParaRPr lang="en-US" dirty="0"/>
          </a:p>
        </p:txBody>
      </p:sp>
      <p:pic>
        <p:nvPicPr>
          <p:cNvPr id="4" name="Picture 3">
            <a:extLst>
              <a:ext uri="{FF2B5EF4-FFF2-40B4-BE49-F238E27FC236}">
                <a16:creationId xmlns:a16="http://schemas.microsoft.com/office/drawing/2014/main" id="{2067DC9E-C4F6-E804-7804-11D5FB2B90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3698371B-5885-B06C-A094-E7F17D3B33FC}"/>
              </a:ext>
            </a:extLst>
          </p:cNvPr>
          <p:cNvPicPr>
            <a:picLocks noChangeAspect="1"/>
          </p:cNvPicPr>
          <p:nvPr/>
        </p:nvPicPr>
        <p:blipFill>
          <a:blip r:embed="rId3"/>
          <a:stretch>
            <a:fillRect/>
          </a:stretch>
        </p:blipFill>
        <p:spPr>
          <a:xfrm>
            <a:off x="0" y="858505"/>
            <a:ext cx="9144000" cy="5140990"/>
          </a:xfrm>
          <a:prstGeom prst="rect">
            <a:avLst/>
          </a:prstGeom>
        </p:spPr>
      </p:pic>
    </p:spTree>
    <p:extLst>
      <p:ext uri="{BB962C8B-B14F-4D97-AF65-F5344CB8AC3E}">
        <p14:creationId xmlns:p14="http://schemas.microsoft.com/office/powerpoint/2010/main" val="9038700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BBE3D-AFE2-4BDC-6EBD-A7ED33106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Content Placeholder 3">
            <a:extLst>
              <a:ext uri="{FF2B5EF4-FFF2-40B4-BE49-F238E27FC236}">
                <a16:creationId xmlns:a16="http://schemas.microsoft.com/office/drawing/2014/main" id="{E250F787-4168-9ACA-9366-5C5ADFAF23E1}"/>
              </a:ext>
            </a:extLst>
          </p:cNvPr>
          <p:cNvSpPr>
            <a:spLocks noGrp="1"/>
          </p:cNvSpPr>
          <p:nvPr>
            <p:ph idx="1"/>
          </p:nvPr>
        </p:nvSpPr>
        <p:spPr/>
        <p:txBody>
          <a:bodyPr/>
          <a:lstStyle/>
          <a:p>
            <a:endParaRPr lang="en-IN"/>
          </a:p>
        </p:txBody>
      </p:sp>
      <p:pic>
        <p:nvPicPr>
          <p:cNvPr id="3074" name="Picture 2" descr="enter image description here">
            <a:extLst>
              <a:ext uri="{FF2B5EF4-FFF2-40B4-BE49-F238E27FC236}">
                <a16:creationId xmlns:a16="http://schemas.microsoft.com/office/drawing/2014/main" id="{65CBA4CC-631F-DD86-0324-B40FADE37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5"/>
            <a:ext cx="9144000" cy="59531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7ADC07C-0884-3C9D-45E3-54FAB53C19A8}"/>
              </a:ext>
            </a:extLst>
          </p:cNvPr>
          <p:cNvSpPr>
            <a:spLocks noGrp="1"/>
          </p:cNvSpPr>
          <p:nvPr>
            <p:ph type="title"/>
          </p:nvPr>
        </p:nvSpPr>
        <p:spPr>
          <a:xfrm>
            <a:off x="186129" y="-114065"/>
            <a:ext cx="8229600" cy="1143000"/>
          </a:xfrm>
        </p:spPr>
        <p:txBody>
          <a:bodyPr>
            <a:normAutofit/>
          </a:bodyPr>
          <a:lstStyle/>
          <a:p>
            <a:r>
              <a:rPr lang="en-US" dirty="0"/>
              <a:t>1-Persistant</a:t>
            </a:r>
          </a:p>
        </p:txBody>
      </p:sp>
    </p:spTree>
    <p:extLst>
      <p:ext uri="{BB962C8B-B14F-4D97-AF65-F5344CB8AC3E}">
        <p14:creationId xmlns:p14="http://schemas.microsoft.com/office/powerpoint/2010/main" val="145085666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085"/>
            <a:ext cx="8229600" cy="1143000"/>
          </a:xfrm>
        </p:spPr>
        <p:txBody>
          <a:bodyPr>
            <a:normAutofit fontScale="90000"/>
          </a:bodyPr>
          <a:lstStyle/>
          <a:p>
            <a:r>
              <a:rPr lang="en-US" b="1" dirty="0">
                <a:solidFill>
                  <a:schemeClr val="bg1"/>
                </a:solidFill>
              </a:rPr>
              <a:t>CSMA (Carrier Sense Multiple Access)</a:t>
            </a:r>
            <a:br>
              <a:rPr lang="en-US" dirty="0"/>
            </a:br>
            <a:endParaRPr lang="en-US" dirty="0"/>
          </a:p>
        </p:txBody>
      </p:sp>
      <p:pic>
        <p:nvPicPr>
          <p:cNvPr id="4" name="Picture 3">
            <a:extLst>
              <a:ext uri="{FF2B5EF4-FFF2-40B4-BE49-F238E27FC236}">
                <a16:creationId xmlns:a16="http://schemas.microsoft.com/office/drawing/2014/main" id="{2067DC9E-C4F6-E804-7804-11D5FB2B90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5" name="Picture 4">
            <a:extLst>
              <a:ext uri="{FF2B5EF4-FFF2-40B4-BE49-F238E27FC236}">
                <a16:creationId xmlns:a16="http://schemas.microsoft.com/office/drawing/2014/main" id="{73F343B8-29E9-8145-4649-338ED98D2989}"/>
              </a:ext>
            </a:extLst>
          </p:cNvPr>
          <p:cNvPicPr>
            <a:picLocks noChangeAspect="1"/>
          </p:cNvPicPr>
          <p:nvPr/>
        </p:nvPicPr>
        <p:blipFill>
          <a:blip r:embed="rId3"/>
          <a:stretch>
            <a:fillRect/>
          </a:stretch>
        </p:blipFill>
        <p:spPr>
          <a:xfrm>
            <a:off x="0" y="858505"/>
            <a:ext cx="9144000" cy="5140990"/>
          </a:xfrm>
          <a:prstGeom prst="rect">
            <a:avLst/>
          </a:prstGeom>
        </p:spPr>
      </p:pic>
    </p:spTree>
    <p:extLst>
      <p:ext uri="{BB962C8B-B14F-4D97-AF65-F5344CB8AC3E}">
        <p14:creationId xmlns:p14="http://schemas.microsoft.com/office/powerpoint/2010/main" val="16914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2"/>
          <p:cNvSpPr txBox="1">
            <a:spLocks noChangeArrowheads="1"/>
          </p:cNvSpPr>
          <p:nvPr/>
        </p:nvSpPr>
        <p:spPr bwMode="auto">
          <a:xfrm>
            <a:off x="261937" y="1295400"/>
            <a:ext cx="850106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sz="2400" b="1" dirty="0"/>
              <a:t>COURSE OBJECTIVES: </a:t>
            </a:r>
          </a:p>
          <a:p>
            <a:pPr algn="just" eaLnBrk="1" hangingPunct="1"/>
            <a:r>
              <a:rPr lang="en-US" sz="2400" dirty="0"/>
              <a:t>The students will try to learn: </a:t>
            </a:r>
          </a:p>
          <a:p>
            <a:pPr marL="514350" indent="-514350" algn="just" eaLnBrk="1" hangingPunct="1">
              <a:buAutoNum type="romanUcPeriod"/>
            </a:pPr>
            <a:r>
              <a:rPr lang="en-US" sz="2400" dirty="0"/>
              <a:t>The modern network architectures from a design and performance irrespective. </a:t>
            </a:r>
          </a:p>
          <a:p>
            <a:pPr marL="514350" indent="-514350" algn="just" eaLnBrk="1" hangingPunct="1">
              <a:buAutoNum type="romanUcPeriod"/>
            </a:pPr>
            <a:r>
              <a:rPr lang="en-US" sz="2400" dirty="0"/>
              <a:t>Understand the basics and challenges of network communication. </a:t>
            </a:r>
          </a:p>
          <a:p>
            <a:pPr marL="514350" indent="-514350" algn="just" eaLnBrk="1" hangingPunct="1">
              <a:buAutoNum type="romanUcPeriod"/>
            </a:pPr>
            <a:r>
              <a:rPr lang="en-US" sz="2400"/>
              <a:t>Provide </a:t>
            </a:r>
            <a:r>
              <a:rPr lang="en-US" sz="2400" dirty="0"/>
              <a:t>an opportunity to do network programming using TCP/IP</a:t>
            </a:r>
            <a:r>
              <a:rPr lang="en-US" sz="2400"/>
              <a:t>. </a:t>
            </a:r>
          </a:p>
          <a:p>
            <a:pPr marL="514350" indent="-514350" algn="just" eaLnBrk="1" hangingPunct="1">
              <a:buAutoNum type="romanUcPeriod"/>
            </a:pPr>
            <a:r>
              <a:rPr lang="en-US" sz="2400"/>
              <a:t>Understand </a:t>
            </a:r>
            <a:r>
              <a:rPr lang="en-US" sz="2400" dirty="0"/>
              <a:t>the operation of the protocols that are used inside the Internet.</a:t>
            </a:r>
            <a:endParaRPr lang="en-US" sz="24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2C27ED8-64A6-2821-2714-D2008DFA6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59961"/>
            <a:ext cx="761999" cy="8735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lenovo\Desktop\COMPUETR NETWORKS NOTES\Bus Topology 1.png"/>
          <p:cNvPicPr>
            <a:picLocks noChangeAspect="1" noChangeArrowheads="1"/>
          </p:cNvPicPr>
          <p:nvPr/>
        </p:nvPicPr>
        <p:blipFill>
          <a:blip r:embed="rId2"/>
          <a:srcRect/>
          <a:stretch>
            <a:fillRect/>
          </a:stretch>
        </p:blipFill>
        <p:spPr bwMode="auto">
          <a:xfrm>
            <a:off x="414338" y="1295400"/>
            <a:ext cx="8315325" cy="5029200"/>
          </a:xfrm>
          <a:prstGeom prst="rect">
            <a:avLst/>
          </a:prstGeom>
          <a:noFill/>
        </p:spPr>
      </p:pic>
      <p:pic>
        <p:nvPicPr>
          <p:cNvPr id="3" name="Picture 2">
            <a:extLst>
              <a:ext uri="{FF2B5EF4-FFF2-40B4-BE49-F238E27FC236}">
                <a16:creationId xmlns:a16="http://schemas.microsoft.com/office/drawing/2014/main" id="{BDF23439-6244-5A2B-D8BC-6CB89A2410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BBE3D-AFE2-4BDC-6EBD-A7ED33106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Content Placeholder 3">
            <a:extLst>
              <a:ext uri="{FF2B5EF4-FFF2-40B4-BE49-F238E27FC236}">
                <a16:creationId xmlns:a16="http://schemas.microsoft.com/office/drawing/2014/main" id="{E250F787-4168-9ACA-9366-5C5ADFAF23E1}"/>
              </a:ext>
            </a:extLst>
          </p:cNvPr>
          <p:cNvSpPr>
            <a:spLocks noGrp="1"/>
          </p:cNvSpPr>
          <p:nvPr>
            <p:ph idx="1"/>
          </p:nvPr>
        </p:nvSpPr>
        <p:spPr/>
        <p:txBody>
          <a:bodyPr/>
          <a:lstStyle/>
          <a:p>
            <a:endParaRPr lang="en-IN"/>
          </a:p>
        </p:txBody>
      </p:sp>
      <p:sp>
        <p:nvSpPr>
          <p:cNvPr id="5" name="Title 1">
            <a:extLst>
              <a:ext uri="{FF2B5EF4-FFF2-40B4-BE49-F238E27FC236}">
                <a16:creationId xmlns:a16="http://schemas.microsoft.com/office/drawing/2014/main" id="{27ADC07C-0884-3C9D-45E3-54FAB53C19A8}"/>
              </a:ext>
            </a:extLst>
          </p:cNvPr>
          <p:cNvSpPr>
            <a:spLocks noGrp="1"/>
          </p:cNvSpPr>
          <p:nvPr>
            <p:ph type="title"/>
          </p:nvPr>
        </p:nvSpPr>
        <p:spPr>
          <a:xfrm>
            <a:off x="186129" y="-114065"/>
            <a:ext cx="8229600" cy="1143000"/>
          </a:xfrm>
        </p:spPr>
        <p:txBody>
          <a:bodyPr>
            <a:normAutofit/>
          </a:bodyPr>
          <a:lstStyle/>
          <a:p>
            <a:pPr>
              <a:lnSpc>
                <a:spcPct val="150000"/>
              </a:lnSpc>
            </a:pPr>
            <a:r>
              <a:rPr lang="en-US" dirty="0"/>
              <a:t>Non-Persistent</a:t>
            </a:r>
          </a:p>
        </p:txBody>
      </p:sp>
      <p:pic>
        <p:nvPicPr>
          <p:cNvPr id="4098" name="Picture 2" descr="enter image description here">
            <a:extLst>
              <a:ext uri="{FF2B5EF4-FFF2-40B4-BE49-F238E27FC236}">
                <a16:creationId xmlns:a16="http://schemas.microsoft.com/office/drawing/2014/main" id="{2F8A5D58-8FA1-63DF-FDA3-08F994E2C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9585"/>
            <a:ext cx="9144000" cy="5948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3194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085"/>
            <a:ext cx="8229600" cy="1143000"/>
          </a:xfrm>
        </p:spPr>
        <p:txBody>
          <a:bodyPr>
            <a:normAutofit fontScale="90000"/>
          </a:bodyPr>
          <a:lstStyle/>
          <a:p>
            <a:r>
              <a:rPr lang="en-US" b="1" dirty="0">
                <a:solidFill>
                  <a:schemeClr val="bg1"/>
                </a:solidFill>
              </a:rPr>
              <a:t>CSMA (Carrier Sense Multiple Access)</a:t>
            </a:r>
            <a:br>
              <a:rPr lang="en-US" dirty="0"/>
            </a:br>
            <a:endParaRPr lang="en-US" dirty="0"/>
          </a:p>
        </p:txBody>
      </p:sp>
      <p:pic>
        <p:nvPicPr>
          <p:cNvPr id="4" name="Picture 3">
            <a:extLst>
              <a:ext uri="{FF2B5EF4-FFF2-40B4-BE49-F238E27FC236}">
                <a16:creationId xmlns:a16="http://schemas.microsoft.com/office/drawing/2014/main" id="{2067DC9E-C4F6-E804-7804-11D5FB2B90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6" name="Picture 5">
            <a:extLst>
              <a:ext uri="{FF2B5EF4-FFF2-40B4-BE49-F238E27FC236}">
                <a16:creationId xmlns:a16="http://schemas.microsoft.com/office/drawing/2014/main" id="{17307884-B36A-C646-0B16-121CE53F09F3}"/>
              </a:ext>
            </a:extLst>
          </p:cNvPr>
          <p:cNvPicPr>
            <a:picLocks noChangeAspect="1"/>
          </p:cNvPicPr>
          <p:nvPr/>
        </p:nvPicPr>
        <p:blipFill>
          <a:blip r:embed="rId3"/>
          <a:stretch>
            <a:fillRect/>
          </a:stretch>
        </p:blipFill>
        <p:spPr>
          <a:xfrm>
            <a:off x="0" y="858505"/>
            <a:ext cx="9144000" cy="5140990"/>
          </a:xfrm>
          <a:prstGeom prst="rect">
            <a:avLst/>
          </a:prstGeom>
        </p:spPr>
      </p:pic>
    </p:spTree>
    <p:extLst>
      <p:ext uri="{BB962C8B-B14F-4D97-AF65-F5344CB8AC3E}">
        <p14:creationId xmlns:p14="http://schemas.microsoft.com/office/powerpoint/2010/main" val="18938565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BBE3D-AFE2-4BDC-6EBD-A7ED33106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Content Placeholder 3">
            <a:extLst>
              <a:ext uri="{FF2B5EF4-FFF2-40B4-BE49-F238E27FC236}">
                <a16:creationId xmlns:a16="http://schemas.microsoft.com/office/drawing/2014/main" id="{E250F787-4168-9ACA-9366-5C5ADFAF23E1}"/>
              </a:ext>
            </a:extLst>
          </p:cNvPr>
          <p:cNvSpPr>
            <a:spLocks noGrp="1"/>
          </p:cNvSpPr>
          <p:nvPr>
            <p:ph idx="1"/>
          </p:nvPr>
        </p:nvSpPr>
        <p:spPr/>
        <p:txBody>
          <a:bodyPr/>
          <a:lstStyle/>
          <a:p>
            <a:endParaRPr lang="en-IN"/>
          </a:p>
        </p:txBody>
      </p:sp>
      <p:sp>
        <p:nvSpPr>
          <p:cNvPr id="5" name="Title 1">
            <a:extLst>
              <a:ext uri="{FF2B5EF4-FFF2-40B4-BE49-F238E27FC236}">
                <a16:creationId xmlns:a16="http://schemas.microsoft.com/office/drawing/2014/main" id="{27ADC07C-0884-3C9D-45E3-54FAB53C19A8}"/>
              </a:ext>
            </a:extLst>
          </p:cNvPr>
          <p:cNvSpPr>
            <a:spLocks noGrp="1"/>
          </p:cNvSpPr>
          <p:nvPr>
            <p:ph type="title"/>
          </p:nvPr>
        </p:nvSpPr>
        <p:spPr>
          <a:xfrm>
            <a:off x="186129" y="-114065"/>
            <a:ext cx="8229600" cy="1143000"/>
          </a:xfrm>
        </p:spPr>
        <p:txBody>
          <a:bodyPr>
            <a:normAutofit/>
          </a:bodyPr>
          <a:lstStyle/>
          <a:p>
            <a:pPr>
              <a:lnSpc>
                <a:spcPct val="150000"/>
              </a:lnSpc>
            </a:pPr>
            <a:r>
              <a:rPr lang="en-US" dirty="0"/>
              <a:t>P-Persistent</a:t>
            </a:r>
          </a:p>
        </p:txBody>
      </p:sp>
      <p:pic>
        <p:nvPicPr>
          <p:cNvPr id="5122" name="Picture 2" descr="enter image description here">
            <a:extLst>
              <a:ext uri="{FF2B5EF4-FFF2-40B4-BE49-F238E27FC236}">
                <a16:creationId xmlns:a16="http://schemas.microsoft.com/office/drawing/2014/main" id="{7FD2AE1B-D53B-A9BD-0AA0-357F2212D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9584"/>
            <a:ext cx="9144000" cy="594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29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0" y="909585"/>
            <a:ext cx="9144000" cy="5948415"/>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684BBE3D-AFE2-4BDC-6EBD-A7ED33106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83162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CSMA/ CD</a:t>
            </a:r>
            <a:br>
              <a:rPr lang="en-US" dirty="0"/>
            </a:br>
            <a:endParaRPr lang="en-US" dirty="0"/>
          </a:p>
        </p:txBody>
      </p:sp>
      <p:sp>
        <p:nvSpPr>
          <p:cNvPr id="3" name="Content Placeholder 2"/>
          <p:cNvSpPr>
            <a:spLocks noGrp="1"/>
          </p:cNvSpPr>
          <p:nvPr>
            <p:ph idx="1"/>
          </p:nvPr>
        </p:nvSpPr>
        <p:spPr>
          <a:xfrm>
            <a:off x="0" y="909586"/>
            <a:ext cx="9144000" cy="5948414"/>
          </a:xfrm>
        </p:spPr>
        <p:txBody>
          <a:bodyPr>
            <a:normAutofit fontScale="70000" lnSpcReduction="20000"/>
          </a:bodyPr>
          <a:lstStyle/>
          <a:p>
            <a:pPr>
              <a:lnSpc>
                <a:spcPct val="170000"/>
              </a:lnSpc>
            </a:pPr>
            <a:r>
              <a:rPr lang="en-US" dirty="0"/>
              <a:t>It is a </a:t>
            </a:r>
            <a:r>
              <a:rPr lang="en-US" b="1" dirty="0"/>
              <a:t>carrier sense multiple access/ collision detection</a:t>
            </a:r>
            <a:r>
              <a:rPr lang="en-US" dirty="0"/>
              <a:t> network protocol to transmit data frames. The CSMA/CD protocol works with a medium access control layer. </a:t>
            </a:r>
          </a:p>
          <a:p>
            <a:pPr>
              <a:lnSpc>
                <a:spcPct val="170000"/>
              </a:lnSpc>
            </a:pPr>
            <a:r>
              <a:rPr lang="en-US" dirty="0"/>
              <a:t>Therefore, it first senses the shared channel before broadcasting the frames, and if the channel is idle, it transmits a frame to check whether the transmission was successful. </a:t>
            </a:r>
          </a:p>
          <a:p>
            <a:pPr>
              <a:lnSpc>
                <a:spcPct val="170000"/>
              </a:lnSpc>
            </a:pPr>
            <a:r>
              <a:rPr lang="en-US" dirty="0"/>
              <a:t>If the frame is successfully received, the station sends another frame. If any collision is detected in the CSMA/CD, the station sends a jam/ stop signal to the shared channel to terminate data transmission. After that, it waits for a random time before sending a frame to a channel.</a:t>
            </a:r>
          </a:p>
        </p:txBody>
      </p:sp>
      <p:pic>
        <p:nvPicPr>
          <p:cNvPr id="4" name="Picture 3">
            <a:extLst>
              <a:ext uri="{FF2B5EF4-FFF2-40B4-BE49-F238E27FC236}">
                <a16:creationId xmlns:a16="http://schemas.microsoft.com/office/drawing/2014/main" id="{D5AE4F7E-A4E8-AC67-CFFA-B065FFBF4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BBE3D-AFE2-4BDC-6EBD-A7ED33106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Title 1">
            <a:extLst>
              <a:ext uri="{FF2B5EF4-FFF2-40B4-BE49-F238E27FC236}">
                <a16:creationId xmlns:a16="http://schemas.microsoft.com/office/drawing/2014/main" id="{27ADC07C-0884-3C9D-45E3-54FAB53C19A8}"/>
              </a:ext>
            </a:extLst>
          </p:cNvPr>
          <p:cNvSpPr>
            <a:spLocks noGrp="1"/>
          </p:cNvSpPr>
          <p:nvPr>
            <p:ph type="title"/>
          </p:nvPr>
        </p:nvSpPr>
        <p:spPr>
          <a:xfrm>
            <a:off x="186129" y="-114065"/>
            <a:ext cx="8229600" cy="1143000"/>
          </a:xfrm>
        </p:spPr>
        <p:txBody>
          <a:bodyPr>
            <a:normAutofit/>
          </a:bodyPr>
          <a:lstStyle/>
          <a:p>
            <a:pPr>
              <a:lnSpc>
                <a:spcPct val="150000"/>
              </a:lnSpc>
            </a:pPr>
            <a:r>
              <a:rPr lang="en-US" dirty="0"/>
              <a:t>CSMA/CD</a:t>
            </a:r>
          </a:p>
        </p:txBody>
      </p:sp>
      <p:pic>
        <p:nvPicPr>
          <p:cNvPr id="10" name="Picture 9">
            <a:extLst>
              <a:ext uri="{FF2B5EF4-FFF2-40B4-BE49-F238E27FC236}">
                <a16:creationId xmlns:a16="http://schemas.microsoft.com/office/drawing/2014/main" id="{732FE62D-3430-7D63-8319-2D9E68307B30}"/>
              </a:ext>
            </a:extLst>
          </p:cNvPr>
          <p:cNvPicPr>
            <a:picLocks noChangeAspect="1"/>
          </p:cNvPicPr>
          <p:nvPr/>
        </p:nvPicPr>
        <p:blipFill>
          <a:blip r:embed="rId3"/>
          <a:stretch>
            <a:fillRect/>
          </a:stretch>
        </p:blipFill>
        <p:spPr>
          <a:xfrm>
            <a:off x="186129" y="1028934"/>
            <a:ext cx="8771741" cy="4076465"/>
          </a:xfrm>
          <a:prstGeom prst="rect">
            <a:avLst/>
          </a:prstGeom>
        </p:spPr>
      </p:pic>
    </p:spTree>
    <p:extLst>
      <p:ext uri="{BB962C8B-B14F-4D97-AF65-F5344CB8AC3E}">
        <p14:creationId xmlns:p14="http://schemas.microsoft.com/office/powerpoint/2010/main" val="23149164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BBE3D-AFE2-4BDC-6EBD-A7ED331065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Title 1">
            <a:extLst>
              <a:ext uri="{FF2B5EF4-FFF2-40B4-BE49-F238E27FC236}">
                <a16:creationId xmlns:a16="http://schemas.microsoft.com/office/drawing/2014/main" id="{27ADC07C-0884-3C9D-45E3-54FAB53C19A8}"/>
              </a:ext>
            </a:extLst>
          </p:cNvPr>
          <p:cNvSpPr>
            <a:spLocks noGrp="1"/>
          </p:cNvSpPr>
          <p:nvPr>
            <p:ph type="title"/>
          </p:nvPr>
        </p:nvSpPr>
        <p:spPr>
          <a:xfrm>
            <a:off x="186129" y="-114065"/>
            <a:ext cx="8229600" cy="1143000"/>
          </a:xfrm>
        </p:spPr>
        <p:txBody>
          <a:bodyPr>
            <a:normAutofit/>
          </a:bodyPr>
          <a:lstStyle/>
          <a:p>
            <a:pPr>
              <a:lnSpc>
                <a:spcPct val="150000"/>
              </a:lnSpc>
            </a:pPr>
            <a:r>
              <a:rPr lang="en-US" dirty="0"/>
              <a:t>CSMA/CD</a:t>
            </a:r>
          </a:p>
        </p:txBody>
      </p:sp>
      <p:pic>
        <p:nvPicPr>
          <p:cNvPr id="4" name="Picture 3">
            <a:extLst>
              <a:ext uri="{FF2B5EF4-FFF2-40B4-BE49-F238E27FC236}">
                <a16:creationId xmlns:a16="http://schemas.microsoft.com/office/drawing/2014/main" id="{EA83F158-8929-B02D-8B22-6AD15C91E734}"/>
              </a:ext>
            </a:extLst>
          </p:cNvPr>
          <p:cNvPicPr>
            <a:picLocks noChangeAspect="1"/>
          </p:cNvPicPr>
          <p:nvPr/>
        </p:nvPicPr>
        <p:blipFill>
          <a:blip r:embed="rId3"/>
          <a:stretch>
            <a:fillRect/>
          </a:stretch>
        </p:blipFill>
        <p:spPr>
          <a:xfrm>
            <a:off x="0" y="909585"/>
            <a:ext cx="9144000" cy="3519540"/>
          </a:xfrm>
          <a:prstGeom prst="rect">
            <a:avLst/>
          </a:prstGeom>
        </p:spPr>
      </p:pic>
    </p:spTree>
    <p:extLst>
      <p:ext uri="{BB962C8B-B14F-4D97-AF65-F5344CB8AC3E}">
        <p14:creationId xmlns:p14="http://schemas.microsoft.com/office/powerpoint/2010/main" val="1641879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CSMA/ CA</a:t>
            </a:r>
            <a:br>
              <a:rPr lang="en-US" dirty="0"/>
            </a:br>
            <a:endParaRPr lang="en-US" dirty="0"/>
          </a:p>
        </p:txBody>
      </p:sp>
      <p:sp>
        <p:nvSpPr>
          <p:cNvPr id="3" name="Content Placeholder 2"/>
          <p:cNvSpPr>
            <a:spLocks noGrp="1"/>
          </p:cNvSpPr>
          <p:nvPr>
            <p:ph idx="1"/>
          </p:nvPr>
        </p:nvSpPr>
        <p:spPr>
          <a:xfrm>
            <a:off x="0" y="909586"/>
            <a:ext cx="9144000" cy="5948414"/>
          </a:xfrm>
        </p:spPr>
        <p:txBody>
          <a:bodyPr>
            <a:normAutofit fontScale="70000" lnSpcReduction="20000"/>
          </a:bodyPr>
          <a:lstStyle/>
          <a:p>
            <a:pPr>
              <a:lnSpc>
                <a:spcPct val="170000"/>
              </a:lnSpc>
            </a:pPr>
            <a:r>
              <a:rPr lang="en-US" dirty="0"/>
              <a:t>It is a </a:t>
            </a:r>
            <a:r>
              <a:rPr lang="en-US" b="1" dirty="0"/>
              <a:t>carrier sense multiple access/collision avoidance</a:t>
            </a:r>
            <a:r>
              <a:rPr lang="en-US" dirty="0"/>
              <a:t> network protocol for carrier transmission of data frames. It is a protocol that works with a medium access control layer. </a:t>
            </a:r>
          </a:p>
          <a:p>
            <a:pPr>
              <a:lnSpc>
                <a:spcPct val="170000"/>
              </a:lnSpc>
            </a:pPr>
            <a:r>
              <a:rPr lang="en-US" dirty="0"/>
              <a:t>When a data frame is sent to a channel, it receives an acknowledgment to check whether the channel is clear. If the station receives only a single (own) acknowledgments, that means the data frame has been successfully transmitted to the receiver. </a:t>
            </a:r>
          </a:p>
          <a:p>
            <a:pPr>
              <a:lnSpc>
                <a:spcPct val="170000"/>
              </a:lnSpc>
            </a:pPr>
            <a:r>
              <a:rPr lang="en-US" dirty="0"/>
              <a:t>But if it gets two signals (its own and one more in which the collision of frames), a collision of the frame occurs in the shared channel. Detects the collision of the frame when a sender receives an acknowledgment signal.</a:t>
            </a:r>
          </a:p>
        </p:txBody>
      </p:sp>
      <p:pic>
        <p:nvPicPr>
          <p:cNvPr id="4" name="Picture 3">
            <a:extLst>
              <a:ext uri="{FF2B5EF4-FFF2-40B4-BE49-F238E27FC236}">
                <a16:creationId xmlns:a16="http://schemas.microsoft.com/office/drawing/2014/main" id="{8D7A9D71-A053-1754-0631-C1BD315974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2A55F-AC88-707B-7F97-7B565EED4B8F}"/>
              </a:ext>
            </a:extLst>
          </p:cNvPr>
          <p:cNvPicPr>
            <a:picLocks noChangeAspect="1"/>
          </p:cNvPicPr>
          <p:nvPr/>
        </p:nvPicPr>
        <p:blipFill>
          <a:blip r:embed="rId2"/>
          <a:stretch>
            <a:fillRect/>
          </a:stretch>
        </p:blipFill>
        <p:spPr>
          <a:xfrm>
            <a:off x="152400" y="914400"/>
            <a:ext cx="8991599" cy="4495800"/>
          </a:xfrm>
          <a:prstGeom prst="rect">
            <a:avLst/>
          </a:prstGeom>
        </p:spPr>
      </p:pic>
      <p:sp>
        <p:nvSpPr>
          <p:cNvPr id="8" name="Title 1">
            <a:extLst>
              <a:ext uri="{FF2B5EF4-FFF2-40B4-BE49-F238E27FC236}">
                <a16:creationId xmlns:a16="http://schemas.microsoft.com/office/drawing/2014/main" id="{37AE6FC2-6CC9-37C0-E388-3E0DDE65D052}"/>
              </a:ext>
            </a:extLst>
          </p:cNvPr>
          <p:cNvSpPr>
            <a:spLocks noGrp="1"/>
          </p:cNvSpPr>
          <p:nvPr>
            <p:ph type="title"/>
          </p:nvPr>
        </p:nvSpPr>
        <p:spPr>
          <a:xfrm>
            <a:off x="22485" y="19987"/>
            <a:ext cx="8229600" cy="1143000"/>
          </a:xfrm>
        </p:spPr>
        <p:txBody>
          <a:bodyPr>
            <a:normAutofit fontScale="90000"/>
          </a:bodyPr>
          <a:lstStyle/>
          <a:p>
            <a:r>
              <a:rPr lang="en-US" b="1" dirty="0">
                <a:solidFill>
                  <a:schemeClr val="bg1"/>
                </a:solidFill>
              </a:rPr>
              <a:t>CSMA/ CA</a:t>
            </a:r>
            <a:br>
              <a:rPr lang="en-US" dirty="0"/>
            </a:br>
            <a:endParaRPr lang="en-US" dirty="0"/>
          </a:p>
        </p:txBody>
      </p:sp>
      <p:pic>
        <p:nvPicPr>
          <p:cNvPr id="9" name="Picture 8">
            <a:extLst>
              <a:ext uri="{FF2B5EF4-FFF2-40B4-BE49-F238E27FC236}">
                <a16:creationId xmlns:a16="http://schemas.microsoft.com/office/drawing/2014/main" id="{5BA95C00-2B1F-F0B1-AEE0-CED0849609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69863985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b="1" dirty="0">
                <a:solidFill>
                  <a:schemeClr val="bg1"/>
                </a:solidFill>
              </a:rPr>
              <a:t>Following are the methods used in the CSMA/ CA to avoid the collision:</a:t>
            </a:r>
          </a:p>
        </p:txBody>
      </p:sp>
      <p:sp>
        <p:nvSpPr>
          <p:cNvPr id="3" name="Content Placeholder 2"/>
          <p:cNvSpPr>
            <a:spLocks noGrp="1"/>
          </p:cNvSpPr>
          <p:nvPr>
            <p:ph idx="1"/>
          </p:nvPr>
        </p:nvSpPr>
        <p:spPr>
          <a:xfrm>
            <a:off x="0" y="909586"/>
            <a:ext cx="9144000" cy="5948414"/>
          </a:xfrm>
        </p:spPr>
        <p:txBody>
          <a:bodyPr>
            <a:normAutofit fontScale="47500" lnSpcReduction="20000"/>
          </a:bodyPr>
          <a:lstStyle/>
          <a:p>
            <a:pPr>
              <a:lnSpc>
                <a:spcPct val="170000"/>
              </a:lnSpc>
            </a:pPr>
            <a:r>
              <a:rPr lang="en-US" sz="3400" b="1" dirty="0"/>
              <a:t>Inter frame space</a:t>
            </a:r>
            <a:r>
              <a:rPr lang="en-US" sz="3400" dirty="0"/>
              <a:t>: In this method, the station waits for the channel to become idle, and if it gets the channel is idle, it does not immediately send the data. Instead of this, it waits for some time, and this time period is called the </a:t>
            </a:r>
            <a:r>
              <a:rPr lang="en-US" sz="3400" b="1" dirty="0"/>
              <a:t>Inter frame</a:t>
            </a:r>
            <a:r>
              <a:rPr lang="en-US" sz="3400" dirty="0"/>
              <a:t> space or IFS. However, the IFS time is often used to define the priority of the station.</a:t>
            </a:r>
          </a:p>
          <a:p>
            <a:pPr>
              <a:lnSpc>
                <a:spcPct val="170000"/>
              </a:lnSpc>
            </a:pPr>
            <a:endParaRPr lang="en-US" sz="3400" dirty="0"/>
          </a:p>
          <a:p>
            <a:pPr>
              <a:lnSpc>
                <a:spcPct val="170000"/>
              </a:lnSpc>
            </a:pPr>
            <a:r>
              <a:rPr lang="en-US" sz="3400" b="1" dirty="0"/>
              <a:t>Contention window</a:t>
            </a:r>
            <a:r>
              <a:rPr lang="en-US" sz="3400" dirty="0"/>
              <a:t>: In the Contention window, the total time is divided into different slots. When the station/ sender is ready to transmit the data frame, it chooses a random slot number of slots as </a:t>
            </a:r>
            <a:r>
              <a:rPr lang="en-US" sz="3400" b="1" dirty="0"/>
              <a:t>wait time</a:t>
            </a:r>
            <a:r>
              <a:rPr lang="en-US" sz="3400" dirty="0"/>
              <a:t>. If the channel is still busy, it does not restart the entire process, except that it restarts the timer only to send data packets when the channel is inactive.</a:t>
            </a:r>
          </a:p>
          <a:p>
            <a:pPr>
              <a:lnSpc>
                <a:spcPct val="170000"/>
              </a:lnSpc>
            </a:pPr>
            <a:endParaRPr lang="en-US" sz="3400" dirty="0"/>
          </a:p>
          <a:p>
            <a:pPr>
              <a:lnSpc>
                <a:spcPct val="170000"/>
              </a:lnSpc>
            </a:pPr>
            <a:r>
              <a:rPr lang="en-US" sz="3400" b="1" dirty="0"/>
              <a:t>Acknowledgment</a:t>
            </a:r>
            <a:r>
              <a:rPr lang="en-US" sz="3400" dirty="0"/>
              <a:t>: In the acknowledgment method, the sender station sends the data frame to the shared channel if the acknowledgment is not received ahead of time.</a:t>
            </a:r>
          </a:p>
          <a:p>
            <a:endParaRPr lang="en-US" dirty="0"/>
          </a:p>
        </p:txBody>
      </p:sp>
      <p:pic>
        <p:nvPicPr>
          <p:cNvPr id="4" name="Picture 3">
            <a:extLst>
              <a:ext uri="{FF2B5EF4-FFF2-40B4-BE49-F238E27FC236}">
                <a16:creationId xmlns:a16="http://schemas.microsoft.com/office/drawing/2014/main" id="{4C0329D1-438C-35A4-7BC6-4EB2A41157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IN" sz="3600" b="1" dirty="0">
                <a:solidFill>
                  <a:schemeClr val="bg1"/>
                </a:solidFill>
                <a:ea typeface="Verdana" panose="020B0604030504040204" pitchFamily="34" charset="0"/>
              </a:rPr>
              <a:t>Advantages of Bus Topology</a:t>
            </a:r>
            <a:endParaRPr lang="en-US" sz="3600" dirty="0"/>
          </a:p>
        </p:txBody>
      </p:sp>
      <p:sp>
        <p:nvSpPr>
          <p:cNvPr id="3" name="Text Placeholder 2"/>
          <p:cNvSpPr>
            <a:spLocks noGrp="1"/>
          </p:cNvSpPr>
          <p:nvPr>
            <p:ph type="body" sz="half" idx="1"/>
          </p:nvPr>
        </p:nvSpPr>
        <p:spPr>
          <a:xfrm>
            <a:off x="228600" y="990600"/>
            <a:ext cx="8686800" cy="4525963"/>
          </a:xfrm>
        </p:spPr>
        <p:txBody>
          <a:bodyPr>
            <a:noAutofit/>
          </a:bodyPr>
          <a:lstStyle/>
          <a:p>
            <a:pPr>
              <a:lnSpc>
                <a:spcPct val="150000"/>
              </a:lnSpc>
            </a:pPr>
            <a:r>
              <a:rPr lang="en-US" sz="2800" dirty="0"/>
              <a:t>Advantages of a bus topology include ease of installation. Backbone cable can be laid along the most efficient path, then connected to the nodes by drop lines of various lengths.</a:t>
            </a:r>
          </a:p>
          <a:p>
            <a:pPr>
              <a:lnSpc>
                <a:spcPct val="150000"/>
              </a:lnSpc>
            </a:pPr>
            <a:r>
              <a:rPr lang="en-US" sz="2800" dirty="0"/>
              <a:t>A bus uses less cabling than mesh or star topologies.</a:t>
            </a:r>
          </a:p>
          <a:p>
            <a:pPr>
              <a:lnSpc>
                <a:spcPct val="150000"/>
              </a:lnSpc>
            </a:pPr>
            <a:r>
              <a:rPr lang="en-US" sz="2800" dirty="0"/>
              <a:t>In a bus, the redundancy is eliminated</a:t>
            </a:r>
            <a:endParaRPr lang="en-US" sz="2800" dirty="0">
              <a:latin typeface="+mj-lt"/>
            </a:endParaRPr>
          </a:p>
        </p:txBody>
      </p:sp>
      <p:pic>
        <p:nvPicPr>
          <p:cNvPr id="4" name="Picture 3">
            <a:extLst>
              <a:ext uri="{FF2B5EF4-FFF2-40B4-BE49-F238E27FC236}">
                <a16:creationId xmlns:a16="http://schemas.microsoft.com/office/drawing/2014/main" id="{7915246E-65B2-3E32-282D-F54989646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b="1" dirty="0">
                <a:solidFill>
                  <a:schemeClr val="bg1"/>
                </a:solidFill>
              </a:rPr>
              <a:t>Virtual LAN	</a:t>
            </a:r>
          </a:p>
        </p:txBody>
      </p:sp>
      <p:sp>
        <p:nvSpPr>
          <p:cNvPr id="3" name="Content Placeholder 2"/>
          <p:cNvSpPr>
            <a:spLocks noGrp="1"/>
          </p:cNvSpPr>
          <p:nvPr>
            <p:ph idx="1"/>
          </p:nvPr>
        </p:nvSpPr>
        <p:spPr>
          <a:xfrm>
            <a:off x="0" y="909586"/>
            <a:ext cx="9144000" cy="5948414"/>
          </a:xfrm>
        </p:spPr>
        <p:txBody>
          <a:bodyPr>
            <a:normAutofit/>
          </a:bodyPr>
          <a:lstStyle/>
          <a:p>
            <a:pPr algn="just">
              <a:lnSpc>
                <a:spcPct val="170000"/>
              </a:lnSpc>
            </a:pPr>
            <a:r>
              <a:rPr lang="en-US" sz="2000" b="0" i="0" dirty="0">
                <a:solidFill>
                  <a:srgbClr val="000000"/>
                </a:solidFill>
                <a:effectLst/>
                <a:latin typeface="Nunito" pitchFamily="2" charset="0"/>
              </a:rPr>
              <a:t>Virtual Local Area Networks or Virtual LANs (VLANs) are a logical group of computers that appear to be on the same LAN irrespective of the configuration of the underlying physical network. Network administrators partition the networks to match the functional requirements of the VLANs so that each VLAN comprise of a subset of ports on a single or multiple switches or bridges. This allows computers and devices in a VLAN to communicate in the simulated environment as if it is a separate LAN.</a:t>
            </a:r>
            <a:endParaRPr lang="en-US" dirty="0"/>
          </a:p>
        </p:txBody>
      </p:sp>
      <p:pic>
        <p:nvPicPr>
          <p:cNvPr id="4" name="Picture 3">
            <a:extLst>
              <a:ext uri="{FF2B5EF4-FFF2-40B4-BE49-F238E27FC236}">
                <a16:creationId xmlns:a16="http://schemas.microsoft.com/office/drawing/2014/main" id="{4C0329D1-438C-35A4-7BC6-4EB2A41157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6221063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b="1" dirty="0">
                <a:solidFill>
                  <a:schemeClr val="bg1"/>
                </a:solidFill>
              </a:rPr>
              <a:t>Virtual LAN	</a:t>
            </a:r>
          </a:p>
        </p:txBody>
      </p:sp>
      <p:pic>
        <p:nvPicPr>
          <p:cNvPr id="4" name="Picture 3">
            <a:extLst>
              <a:ext uri="{FF2B5EF4-FFF2-40B4-BE49-F238E27FC236}">
                <a16:creationId xmlns:a16="http://schemas.microsoft.com/office/drawing/2014/main" id="{4C0329D1-438C-35A4-7BC6-4EB2A41157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6" name="Content Placeholder 5">
            <a:extLst>
              <a:ext uri="{FF2B5EF4-FFF2-40B4-BE49-F238E27FC236}">
                <a16:creationId xmlns:a16="http://schemas.microsoft.com/office/drawing/2014/main" id="{E96361AA-095F-0B8E-EF06-6BA3567FAB6A}"/>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DEA009D9-CE84-5B6C-C312-7AC95A7E6D56}"/>
              </a:ext>
            </a:extLst>
          </p:cNvPr>
          <p:cNvPicPr>
            <a:picLocks noChangeAspect="1"/>
          </p:cNvPicPr>
          <p:nvPr/>
        </p:nvPicPr>
        <p:blipFill>
          <a:blip r:embed="rId3"/>
          <a:stretch>
            <a:fillRect/>
          </a:stretch>
        </p:blipFill>
        <p:spPr>
          <a:xfrm>
            <a:off x="0" y="858505"/>
            <a:ext cx="9144000" cy="5140990"/>
          </a:xfrm>
          <a:prstGeom prst="rect">
            <a:avLst/>
          </a:prstGeom>
        </p:spPr>
      </p:pic>
    </p:spTree>
    <p:extLst>
      <p:ext uri="{BB962C8B-B14F-4D97-AF65-F5344CB8AC3E}">
        <p14:creationId xmlns:p14="http://schemas.microsoft.com/office/powerpoint/2010/main" val="40497518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b="1" dirty="0">
                <a:solidFill>
                  <a:schemeClr val="bg1"/>
                </a:solidFill>
              </a:rPr>
              <a:t>Virtual LAN	</a:t>
            </a:r>
          </a:p>
        </p:txBody>
      </p:sp>
      <p:pic>
        <p:nvPicPr>
          <p:cNvPr id="4" name="Picture 3">
            <a:extLst>
              <a:ext uri="{FF2B5EF4-FFF2-40B4-BE49-F238E27FC236}">
                <a16:creationId xmlns:a16="http://schemas.microsoft.com/office/drawing/2014/main" id="{4C0329D1-438C-35A4-7BC6-4EB2A41157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5" name="Picture 4">
            <a:extLst>
              <a:ext uri="{FF2B5EF4-FFF2-40B4-BE49-F238E27FC236}">
                <a16:creationId xmlns:a16="http://schemas.microsoft.com/office/drawing/2014/main" id="{E2D3992D-9848-6688-11E8-B14FDA045212}"/>
              </a:ext>
            </a:extLst>
          </p:cNvPr>
          <p:cNvPicPr>
            <a:picLocks noChangeAspect="1"/>
          </p:cNvPicPr>
          <p:nvPr/>
        </p:nvPicPr>
        <p:blipFill>
          <a:blip r:embed="rId3"/>
          <a:stretch>
            <a:fillRect/>
          </a:stretch>
        </p:blipFill>
        <p:spPr>
          <a:xfrm>
            <a:off x="0" y="858505"/>
            <a:ext cx="9144000" cy="5140990"/>
          </a:xfrm>
          <a:prstGeom prst="rect">
            <a:avLst/>
          </a:prstGeom>
        </p:spPr>
      </p:pic>
    </p:spTree>
    <p:extLst>
      <p:ext uri="{BB962C8B-B14F-4D97-AF65-F5344CB8AC3E}">
        <p14:creationId xmlns:p14="http://schemas.microsoft.com/office/powerpoint/2010/main" val="25941952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b="1" dirty="0">
                <a:solidFill>
                  <a:schemeClr val="bg1"/>
                </a:solidFill>
              </a:rPr>
              <a:t>Virtual LAN	</a:t>
            </a:r>
          </a:p>
        </p:txBody>
      </p:sp>
      <p:pic>
        <p:nvPicPr>
          <p:cNvPr id="4" name="Picture 3">
            <a:extLst>
              <a:ext uri="{FF2B5EF4-FFF2-40B4-BE49-F238E27FC236}">
                <a16:creationId xmlns:a16="http://schemas.microsoft.com/office/drawing/2014/main" id="{4C0329D1-438C-35A4-7BC6-4EB2A41157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E3CC00B0-0D46-9E68-6A68-95C5F55D4DB0}"/>
              </a:ext>
            </a:extLst>
          </p:cNvPr>
          <p:cNvSpPr txBox="1"/>
          <p:nvPr/>
        </p:nvSpPr>
        <p:spPr>
          <a:xfrm>
            <a:off x="0" y="962085"/>
            <a:ext cx="9144000" cy="5078313"/>
          </a:xfrm>
          <a:prstGeom prst="rect">
            <a:avLst/>
          </a:prstGeom>
          <a:noFill/>
        </p:spPr>
        <p:txBody>
          <a:bodyPr wrap="square">
            <a:spAutoFit/>
          </a:bodyPr>
          <a:lstStyle/>
          <a:p>
            <a:pPr algn="l" fontAlgn="base"/>
            <a:r>
              <a:rPr lang="en-US" sz="2400" b="1" i="0" dirty="0">
                <a:solidFill>
                  <a:srgbClr val="273239"/>
                </a:solidFill>
                <a:effectLst/>
                <a:latin typeface="Nunito" pitchFamily="2" charset="0"/>
              </a:rPr>
              <a:t>VLANs benefits:</a:t>
            </a:r>
            <a:endParaRPr lang="en-US" sz="2000" b="1"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Improved network security: </a:t>
            </a:r>
            <a:r>
              <a:rPr lang="en-US" sz="2000" b="0" i="0" dirty="0">
                <a:solidFill>
                  <a:srgbClr val="273239"/>
                </a:solidFill>
                <a:effectLst/>
                <a:latin typeface="Times New Roman" panose="02020603050405020304" pitchFamily="18" charset="0"/>
                <a:cs typeface="Times New Roman" panose="02020603050405020304" pitchFamily="18" charset="0"/>
              </a:rPr>
              <a:t>VLANs can be used to separate network traffic and limit access to specific network resources. This improves security by preventing unauthorized access to sensitive data and network resources.</a:t>
            </a:r>
          </a:p>
          <a:p>
            <a:pPr algn="just"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Better network performance:</a:t>
            </a:r>
            <a:r>
              <a:rPr lang="en-US" sz="2000" b="0" i="0" dirty="0">
                <a:solidFill>
                  <a:srgbClr val="273239"/>
                </a:solidFill>
                <a:effectLst/>
                <a:latin typeface="Times New Roman" panose="02020603050405020304" pitchFamily="18" charset="0"/>
                <a:cs typeface="Times New Roman" panose="02020603050405020304" pitchFamily="18" charset="0"/>
              </a:rPr>
              <a:t> By segregating network traffic into smaller logical networks, VLANs can reduce the amount of broadcast traffic and improve network performance.</a:t>
            </a:r>
          </a:p>
          <a:p>
            <a:pPr algn="just"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Simplified network management: </a:t>
            </a:r>
            <a:r>
              <a:rPr lang="en-US" sz="2000" b="0" i="0" dirty="0">
                <a:solidFill>
                  <a:srgbClr val="273239"/>
                </a:solidFill>
                <a:effectLst/>
                <a:latin typeface="Times New Roman" panose="02020603050405020304" pitchFamily="18" charset="0"/>
                <a:cs typeface="Times New Roman" panose="02020603050405020304" pitchFamily="18" charset="0"/>
              </a:rPr>
              <a:t>VLANs allow network administrators to group devices together logically, rather than physically, which can simplify network management tasks such as configuration, troubleshooting, and maintenance.</a:t>
            </a:r>
          </a:p>
          <a:p>
            <a:pPr algn="just"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Flexibility: </a:t>
            </a:r>
            <a:r>
              <a:rPr lang="en-US" sz="2000" b="0" i="0" dirty="0">
                <a:solidFill>
                  <a:srgbClr val="273239"/>
                </a:solidFill>
                <a:effectLst/>
                <a:latin typeface="Times New Roman" panose="02020603050405020304" pitchFamily="18" charset="0"/>
                <a:cs typeface="Times New Roman" panose="02020603050405020304" pitchFamily="18" charset="0"/>
              </a:rPr>
              <a:t>VLANs can be configured dynamically, allowing network administrators to quickly and easily adjust network configurations as needed.</a:t>
            </a:r>
          </a:p>
          <a:p>
            <a:pPr algn="just"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Cost savings:</a:t>
            </a:r>
            <a:r>
              <a:rPr lang="en-US" sz="2000" b="0" i="0" dirty="0">
                <a:solidFill>
                  <a:srgbClr val="273239"/>
                </a:solidFill>
                <a:effectLst/>
                <a:latin typeface="Times New Roman" panose="02020603050405020304" pitchFamily="18" charset="0"/>
                <a:cs typeface="Times New Roman" panose="02020603050405020304" pitchFamily="18" charset="0"/>
              </a:rPr>
              <a:t> VLANs can help reduce hardware costs by allowing multiple virtual networks to share a single physical network infrastructure.</a:t>
            </a:r>
          </a:p>
          <a:p>
            <a:pPr algn="just" fontAlgn="base">
              <a:buFont typeface="Arial" panose="020B0604020202020204" pitchFamily="34" charset="0"/>
              <a:buChar char="•"/>
            </a:pPr>
            <a:r>
              <a:rPr lang="en-US" sz="2000" b="1" i="0" dirty="0">
                <a:solidFill>
                  <a:srgbClr val="273239"/>
                </a:solidFill>
                <a:effectLst/>
                <a:latin typeface="Times New Roman" panose="02020603050405020304" pitchFamily="18" charset="0"/>
                <a:cs typeface="Times New Roman" panose="02020603050405020304" pitchFamily="18" charset="0"/>
              </a:rPr>
              <a:t>Scalability: </a:t>
            </a:r>
            <a:r>
              <a:rPr lang="en-US" sz="2000" b="0" i="0" dirty="0">
                <a:solidFill>
                  <a:srgbClr val="273239"/>
                </a:solidFill>
                <a:effectLst/>
                <a:latin typeface="Times New Roman" panose="02020603050405020304" pitchFamily="18" charset="0"/>
                <a:cs typeface="Times New Roman" panose="02020603050405020304" pitchFamily="18" charset="0"/>
              </a:rPr>
              <a:t>VLANs can be used to segment a network into smaller, more manageable groups as the network grows in size and complexity.</a:t>
            </a:r>
          </a:p>
        </p:txBody>
      </p:sp>
    </p:spTree>
    <p:extLst>
      <p:ext uri="{BB962C8B-B14F-4D97-AF65-F5344CB8AC3E}">
        <p14:creationId xmlns:p14="http://schemas.microsoft.com/office/powerpoint/2010/main" val="41237498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b="1" dirty="0">
                <a:solidFill>
                  <a:schemeClr val="bg1"/>
                </a:solidFill>
              </a:rPr>
              <a:t>Virtual LAN	</a:t>
            </a:r>
          </a:p>
        </p:txBody>
      </p:sp>
      <p:pic>
        <p:nvPicPr>
          <p:cNvPr id="4" name="Picture 3">
            <a:extLst>
              <a:ext uri="{FF2B5EF4-FFF2-40B4-BE49-F238E27FC236}">
                <a16:creationId xmlns:a16="http://schemas.microsoft.com/office/drawing/2014/main" id="{4C0329D1-438C-35A4-7BC6-4EB2A41157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5" name="Picture 4">
            <a:extLst>
              <a:ext uri="{FF2B5EF4-FFF2-40B4-BE49-F238E27FC236}">
                <a16:creationId xmlns:a16="http://schemas.microsoft.com/office/drawing/2014/main" id="{EA223E99-41AC-D0CE-8116-BA29F9AAFE32}"/>
              </a:ext>
            </a:extLst>
          </p:cNvPr>
          <p:cNvPicPr>
            <a:picLocks noChangeAspect="1"/>
          </p:cNvPicPr>
          <p:nvPr/>
        </p:nvPicPr>
        <p:blipFill>
          <a:blip r:embed="rId3"/>
          <a:stretch>
            <a:fillRect/>
          </a:stretch>
        </p:blipFill>
        <p:spPr>
          <a:xfrm>
            <a:off x="0" y="858505"/>
            <a:ext cx="9144000" cy="5140990"/>
          </a:xfrm>
          <a:prstGeom prst="rect">
            <a:avLst/>
          </a:prstGeom>
        </p:spPr>
      </p:pic>
    </p:spTree>
    <p:extLst>
      <p:ext uri="{BB962C8B-B14F-4D97-AF65-F5344CB8AC3E}">
        <p14:creationId xmlns:p14="http://schemas.microsoft.com/office/powerpoint/2010/main" val="33901975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141"/>
            <a:ext cx="8229600" cy="563562"/>
          </a:xfrm>
        </p:spPr>
        <p:txBody>
          <a:bodyPr>
            <a:noAutofit/>
          </a:bodyPr>
          <a:lstStyle/>
          <a:p>
            <a:r>
              <a:rPr lang="en-US" sz="2800" b="1" dirty="0">
                <a:solidFill>
                  <a:schemeClr val="bg1"/>
                </a:solidFill>
              </a:rPr>
              <a:t>Virtual LAN	</a:t>
            </a:r>
          </a:p>
        </p:txBody>
      </p:sp>
      <p:pic>
        <p:nvPicPr>
          <p:cNvPr id="4" name="Picture 3">
            <a:extLst>
              <a:ext uri="{FF2B5EF4-FFF2-40B4-BE49-F238E27FC236}">
                <a16:creationId xmlns:a16="http://schemas.microsoft.com/office/drawing/2014/main" id="{4C0329D1-438C-35A4-7BC6-4EB2A41157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6" name="Picture 5">
            <a:extLst>
              <a:ext uri="{FF2B5EF4-FFF2-40B4-BE49-F238E27FC236}">
                <a16:creationId xmlns:a16="http://schemas.microsoft.com/office/drawing/2014/main" id="{8FC37116-1830-EF66-F45E-1CDB8F6AB680}"/>
              </a:ext>
            </a:extLst>
          </p:cNvPr>
          <p:cNvPicPr>
            <a:picLocks noChangeAspect="1"/>
          </p:cNvPicPr>
          <p:nvPr/>
        </p:nvPicPr>
        <p:blipFill>
          <a:blip r:embed="rId3"/>
          <a:stretch>
            <a:fillRect/>
          </a:stretch>
        </p:blipFill>
        <p:spPr>
          <a:xfrm>
            <a:off x="0" y="858505"/>
            <a:ext cx="9144000" cy="5140990"/>
          </a:xfrm>
          <a:prstGeom prst="rect">
            <a:avLst/>
          </a:prstGeom>
        </p:spPr>
      </p:pic>
    </p:spTree>
    <p:extLst>
      <p:ext uri="{BB962C8B-B14F-4D97-AF65-F5344CB8AC3E}">
        <p14:creationId xmlns:p14="http://schemas.microsoft.com/office/powerpoint/2010/main" val="413460482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ctrTitle"/>
          </p:nvPr>
        </p:nvSpPr>
        <p:spPr>
          <a:xfrm>
            <a:off x="706438" y="2851150"/>
            <a:ext cx="7772400" cy="2162175"/>
          </a:xfrm>
        </p:spPr>
        <p:txBody>
          <a:bodyPr>
            <a:normAutofit/>
          </a:bodyPr>
          <a:lstStyle/>
          <a:p>
            <a:pPr eaLnBrk="1" hangingPunct="1"/>
            <a:r>
              <a:rPr lang="en-US" sz="5400" b="1" dirty="0"/>
              <a:t>Network Layer</a:t>
            </a:r>
            <a:br>
              <a:rPr lang="en-US" sz="3000" dirty="0"/>
            </a:br>
            <a:br>
              <a:rPr lang="en-US" sz="3000" dirty="0"/>
            </a:br>
            <a:endParaRPr lang="en-US" sz="3000" dirty="0"/>
          </a:p>
        </p:txBody>
      </p:sp>
      <p:sp>
        <p:nvSpPr>
          <p:cNvPr id="345091" name="Rectangle 3"/>
          <p:cNvSpPr>
            <a:spLocks noGrp="1" noChangeArrowheads="1"/>
          </p:cNvSpPr>
          <p:nvPr>
            <p:ph type="subTitle" idx="1"/>
          </p:nvPr>
        </p:nvSpPr>
        <p:spPr>
          <a:xfrm>
            <a:off x="1349375" y="1452563"/>
            <a:ext cx="6400800" cy="1752600"/>
          </a:xfrm>
        </p:spPr>
        <p:txBody>
          <a:bodyPr/>
          <a:lstStyle/>
          <a:p>
            <a:pPr eaLnBrk="1" hangingPunct="1"/>
            <a:r>
              <a:rPr lang="en-US" sz="6000" dirty="0"/>
              <a:t>MODULE-3</a:t>
            </a:r>
          </a:p>
        </p:txBody>
      </p:sp>
      <p:pic>
        <p:nvPicPr>
          <p:cNvPr id="2" name="Picture 1">
            <a:extLst>
              <a:ext uri="{FF2B5EF4-FFF2-40B4-BE49-F238E27FC236}">
                <a16:creationId xmlns:a16="http://schemas.microsoft.com/office/drawing/2014/main" id="{803A3682-C133-49AE-CD5B-685DB9D894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r>
              <a:rPr lang="en-US" dirty="0">
                <a:latin typeface="Times New Roman" pitchFamily="18" charset="0"/>
                <a:cs typeface="Times New Roman" pitchFamily="18" charset="0"/>
              </a:rPr>
              <a:t>The main functions performed by the network layer are:</a:t>
            </a:r>
          </a:p>
          <a:p>
            <a:pPr marL="514350" indent="-514350">
              <a:lnSpc>
                <a:spcPct val="150000"/>
              </a:lnSpc>
              <a:buFont typeface="+mj-lt"/>
              <a:buAutoNum type="arabicPeriod"/>
            </a:pPr>
            <a:r>
              <a:rPr lang="en-US" dirty="0">
                <a:latin typeface="Times New Roman" pitchFamily="18" charset="0"/>
                <a:cs typeface="Times New Roman" pitchFamily="18" charset="0"/>
              </a:rPr>
              <a:t>Routing</a:t>
            </a:r>
          </a:p>
          <a:p>
            <a:pPr marL="514350" indent="-514350">
              <a:lnSpc>
                <a:spcPct val="150000"/>
              </a:lnSpc>
              <a:buFont typeface="+mj-lt"/>
              <a:buAutoNum type="arabicPeriod"/>
            </a:pPr>
            <a:r>
              <a:rPr lang="en-US" dirty="0">
                <a:latin typeface="Times New Roman" pitchFamily="18" charset="0"/>
                <a:cs typeface="Times New Roman" pitchFamily="18" charset="0"/>
              </a:rPr>
              <a:t>Logical Addressing</a:t>
            </a:r>
          </a:p>
          <a:p>
            <a:pPr marL="514350" indent="-514350">
              <a:lnSpc>
                <a:spcPct val="150000"/>
              </a:lnSpc>
              <a:buFont typeface="+mj-lt"/>
              <a:buAutoNum type="arabicPeriod"/>
            </a:pPr>
            <a:r>
              <a:rPr lang="en-US" dirty="0">
                <a:latin typeface="Times New Roman" pitchFamily="18" charset="0"/>
                <a:cs typeface="Times New Roman" pitchFamily="18" charset="0"/>
              </a:rPr>
              <a:t>Internetworking</a:t>
            </a:r>
          </a:p>
          <a:p>
            <a:pPr marL="514350" indent="-514350">
              <a:lnSpc>
                <a:spcPct val="150000"/>
              </a:lnSpc>
              <a:buFont typeface="+mj-lt"/>
              <a:buAutoNum type="arabicPeriod"/>
            </a:pPr>
            <a:r>
              <a:rPr lang="en-US" dirty="0">
                <a:latin typeface="Times New Roman" pitchFamily="18" charset="0"/>
                <a:cs typeface="Times New Roman" pitchFamily="18" charset="0"/>
              </a:rPr>
              <a:t>Fragmentation</a:t>
            </a:r>
          </a:p>
        </p:txBody>
      </p:sp>
      <p:pic>
        <p:nvPicPr>
          <p:cNvPr id="4" name="Picture 3">
            <a:extLst>
              <a:ext uri="{FF2B5EF4-FFF2-40B4-BE49-F238E27FC236}">
                <a16:creationId xmlns:a16="http://schemas.microsoft.com/office/drawing/2014/main" id="{2329CE96-8DBC-94E3-68B6-FCDF26AC1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152400"/>
            <a:ext cx="8229600" cy="639762"/>
          </a:xfrm>
        </p:spPr>
        <p:txBody>
          <a:bodyPr>
            <a:normAutofit/>
          </a:bodyPr>
          <a:lstStyle/>
          <a:p>
            <a:pPr eaLnBrk="1" hangingPunct="1"/>
            <a:r>
              <a:rPr lang="en-US" sz="3000" b="1" dirty="0">
                <a:solidFill>
                  <a:schemeClr val="bg1"/>
                </a:solidFill>
              </a:rPr>
              <a:t>Network Layer Design Issues</a:t>
            </a:r>
          </a:p>
        </p:txBody>
      </p:sp>
      <p:sp>
        <p:nvSpPr>
          <p:cNvPr id="346115" name="Rectangle 3"/>
          <p:cNvSpPr>
            <a:spLocks noGrp="1" noChangeArrowheads="1"/>
          </p:cNvSpPr>
          <p:nvPr>
            <p:ph idx="1"/>
          </p:nvPr>
        </p:nvSpPr>
        <p:spPr>
          <a:xfrm>
            <a:off x="152400" y="1143000"/>
            <a:ext cx="8867775" cy="4745037"/>
          </a:xfrm>
        </p:spPr>
        <p:txBody>
          <a:bodyPr>
            <a:normAutofit/>
          </a:bodyPr>
          <a:lstStyle/>
          <a:p>
            <a:pPr>
              <a:lnSpc>
                <a:spcPct val="150000"/>
              </a:lnSpc>
            </a:pPr>
            <a:r>
              <a:rPr lang="en-US" sz="2800" dirty="0"/>
              <a:t>Store − and − Forward Packet Switching</a:t>
            </a:r>
          </a:p>
          <a:p>
            <a:pPr>
              <a:lnSpc>
                <a:spcPct val="150000"/>
              </a:lnSpc>
            </a:pPr>
            <a:r>
              <a:rPr lang="en-US" sz="2800" dirty="0"/>
              <a:t>Services to Transport Layer</a:t>
            </a:r>
          </a:p>
          <a:p>
            <a:pPr>
              <a:lnSpc>
                <a:spcPct val="150000"/>
              </a:lnSpc>
            </a:pPr>
            <a:r>
              <a:rPr lang="en-US" sz="2800" dirty="0"/>
              <a:t>Providing Connection Oriented Service</a:t>
            </a:r>
          </a:p>
          <a:p>
            <a:pPr>
              <a:lnSpc>
                <a:spcPct val="150000"/>
              </a:lnSpc>
            </a:pPr>
            <a:r>
              <a:rPr lang="en-US" sz="2800" dirty="0"/>
              <a:t>Providing Connectionless Service</a:t>
            </a:r>
          </a:p>
        </p:txBody>
      </p:sp>
      <p:pic>
        <p:nvPicPr>
          <p:cNvPr id="2" name="Picture 1">
            <a:extLst>
              <a:ext uri="{FF2B5EF4-FFF2-40B4-BE49-F238E27FC236}">
                <a16:creationId xmlns:a16="http://schemas.microsoft.com/office/drawing/2014/main" id="{3D330C0B-6DDA-C889-B61B-3FE624D71A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848862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152400"/>
            <a:ext cx="8229600" cy="639762"/>
          </a:xfrm>
        </p:spPr>
        <p:txBody>
          <a:bodyPr>
            <a:normAutofit/>
          </a:bodyPr>
          <a:lstStyle/>
          <a:p>
            <a:pPr eaLnBrk="1" hangingPunct="1"/>
            <a:r>
              <a:rPr lang="en-US" sz="3000" b="1" dirty="0">
                <a:solidFill>
                  <a:schemeClr val="bg1"/>
                </a:solidFill>
              </a:rPr>
              <a:t>Network Layer Design Issues</a:t>
            </a:r>
          </a:p>
        </p:txBody>
      </p:sp>
      <p:pic>
        <p:nvPicPr>
          <p:cNvPr id="2" name="Picture 1">
            <a:extLst>
              <a:ext uri="{FF2B5EF4-FFF2-40B4-BE49-F238E27FC236}">
                <a16:creationId xmlns:a16="http://schemas.microsoft.com/office/drawing/2014/main" id="{3D330C0B-6DDA-C889-B61B-3FE624D71A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5" name="Picture 6" descr="5-01">
            <a:extLst>
              <a:ext uri="{FF2B5EF4-FFF2-40B4-BE49-F238E27FC236}">
                <a16:creationId xmlns:a16="http://schemas.microsoft.com/office/drawing/2014/main" id="{15BDCFC5-6D5D-BDD7-C7BC-B92D7995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36" y="2209800"/>
            <a:ext cx="78454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09C0AA2-8A78-A5A9-88D4-C970D58BD7C4}"/>
              </a:ext>
            </a:extLst>
          </p:cNvPr>
          <p:cNvSpPr txBox="1"/>
          <p:nvPr/>
        </p:nvSpPr>
        <p:spPr>
          <a:xfrm>
            <a:off x="304800" y="1223095"/>
            <a:ext cx="7391400" cy="800219"/>
          </a:xfrm>
          <a:prstGeom prst="rect">
            <a:avLst/>
          </a:prstGeom>
          <a:noFill/>
        </p:spPr>
        <p:txBody>
          <a:bodyPr wrap="square">
            <a:spAutoFit/>
          </a:bodyPr>
          <a:lstStyle/>
          <a:p>
            <a:r>
              <a:rPr lang="en-US" sz="2800" b="1" dirty="0"/>
              <a:t>Store − and − Forward Packet Switching</a:t>
            </a:r>
          </a:p>
          <a:p>
            <a:r>
              <a:rPr lang="en-US" altLang="en-US" dirty="0"/>
              <a:t>The environment of the network layer </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IN" sz="3600" b="1" dirty="0">
                <a:solidFill>
                  <a:schemeClr val="bg1"/>
                </a:solidFill>
                <a:ea typeface="Verdana" panose="020B0604030504040204" pitchFamily="34" charset="0"/>
              </a:rPr>
              <a:t>Disadvantages of Bus Topology</a:t>
            </a:r>
            <a:endParaRPr lang="en-US" sz="3600" dirty="0"/>
          </a:p>
        </p:txBody>
      </p:sp>
      <p:sp>
        <p:nvSpPr>
          <p:cNvPr id="3" name="Text Placeholder 2"/>
          <p:cNvSpPr>
            <a:spLocks noGrp="1"/>
          </p:cNvSpPr>
          <p:nvPr>
            <p:ph type="body" sz="half" idx="1"/>
          </p:nvPr>
        </p:nvSpPr>
        <p:spPr>
          <a:xfrm>
            <a:off x="0" y="990600"/>
            <a:ext cx="9144000" cy="4525963"/>
          </a:xfrm>
        </p:spPr>
        <p:txBody>
          <a:bodyPr>
            <a:noAutofit/>
          </a:bodyPr>
          <a:lstStyle/>
          <a:p>
            <a:r>
              <a:rPr lang="en-US" sz="2800" dirty="0"/>
              <a:t>A fault or break in the bus cable stops all transmission, even between devices on the same side of the problem</a:t>
            </a:r>
          </a:p>
          <a:p>
            <a:r>
              <a:rPr lang="en-US" sz="2800" dirty="0">
                <a:latin typeface="+mj-lt"/>
              </a:rPr>
              <a:t>If the common cable fails, then the whole system will crash down.</a:t>
            </a:r>
          </a:p>
          <a:p>
            <a:r>
              <a:rPr lang="en-US" sz="2800" dirty="0">
                <a:latin typeface="+mj-lt"/>
              </a:rPr>
              <a:t>If the two nodes send the messages simultaneously, then the signals of both the nodes collide with each other.</a:t>
            </a:r>
          </a:p>
          <a:p>
            <a:r>
              <a:rPr lang="en-US" sz="2800" dirty="0">
                <a:latin typeface="+mj-lt"/>
              </a:rPr>
              <a:t>Adding new devices to the network would slow down the network</a:t>
            </a:r>
          </a:p>
          <a:p>
            <a:r>
              <a:rPr lang="en-US" sz="2800" dirty="0">
                <a:latin typeface="+mj-lt"/>
              </a:rPr>
              <a:t>Security is very low .</a:t>
            </a:r>
          </a:p>
        </p:txBody>
      </p:sp>
      <p:pic>
        <p:nvPicPr>
          <p:cNvPr id="4" name="Picture 3">
            <a:extLst>
              <a:ext uri="{FF2B5EF4-FFF2-40B4-BE49-F238E27FC236}">
                <a16:creationId xmlns:a16="http://schemas.microsoft.com/office/drawing/2014/main" id="{18C1AB20-8947-DB02-92DC-E18E2CC33D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152400"/>
            <a:ext cx="8229600" cy="639762"/>
          </a:xfrm>
        </p:spPr>
        <p:txBody>
          <a:bodyPr>
            <a:normAutofit/>
          </a:bodyPr>
          <a:lstStyle/>
          <a:p>
            <a:pPr eaLnBrk="1" hangingPunct="1"/>
            <a:r>
              <a:rPr lang="en-US" sz="3000" b="1" dirty="0">
                <a:solidFill>
                  <a:schemeClr val="bg1"/>
                </a:solidFill>
              </a:rPr>
              <a:t>Network Layer Design Issues</a:t>
            </a:r>
          </a:p>
        </p:txBody>
      </p:sp>
      <p:sp>
        <p:nvSpPr>
          <p:cNvPr id="346115" name="Rectangle 3"/>
          <p:cNvSpPr>
            <a:spLocks noGrp="1" noChangeArrowheads="1"/>
          </p:cNvSpPr>
          <p:nvPr>
            <p:ph idx="1"/>
          </p:nvPr>
        </p:nvSpPr>
        <p:spPr>
          <a:xfrm>
            <a:off x="152400" y="1143000"/>
            <a:ext cx="8867775" cy="4745037"/>
          </a:xfrm>
        </p:spPr>
        <p:txBody>
          <a:bodyPr>
            <a:normAutofit/>
          </a:bodyPr>
          <a:lstStyle/>
          <a:p>
            <a:pPr marL="0" indent="0">
              <a:lnSpc>
                <a:spcPct val="150000"/>
              </a:lnSpc>
              <a:buNone/>
            </a:pPr>
            <a:r>
              <a:rPr lang="en-US" sz="2800" dirty="0"/>
              <a:t>Services to Transport Layer</a:t>
            </a:r>
          </a:p>
        </p:txBody>
      </p:sp>
      <p:pic>
        <p:nvPicPr>
          <p:cNvPr id="2" name="Picture 1">
            <a:extLst>
              <a:ext uri="{FF2B5EF4-FFF2-40B4-BE49-F238E27FC236}">
                <a16:creationId xmlns:a16="http://schemas.microsoft.com/office/drawing/2014/main" id="{3D330C0B-6DDA-C889-B61B-3FE624D71A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3" name="Content Placeholder 2">
            <a:extLst>
              <a:ext uri="{FF2B5EF4-FFF2-40B4-BE49-F238E27FC236}">
                <a16:creationId xmlns:a16="http://schemas.microsoft.com/office/drawing/2014/main" id="{8EDA145F-9AAC-50E6-EF34-BDA1E1FFEB2A}"/>
              </a:ext>
            </a:extLst>
          </p:cNvPr>
          <p:cNvSpPr txBox="1">
            <a:spLocks/>
          </p:cNvSpPr>
          <p:nvPr/>
        </p:nvSpPr>
        <p:spPr>
          <a:xfrm>
            <a:off x="123825" y="2006600"/>
            <a:ext cx="8896350" cy="400843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buFontTx/>
              <a:buAutoNum type="arabicPeriod"/>
            </a:pPr>
            <a:r>
              <a:rPr lang="en-US" altLang="en-US" dirty="0"/>
              <a:t>The services should be independent of the router technology</a:t>
            </a:r>
          </a:p>
          <a:p>
            <a:pPr algn="just">
              <a:buFontTx/>
              <a:buAutoNum type="arabicPeriod"/>
            </a:pPr>
            <a:r>
              <a:rPr lang="en-US" altLang="en-US" dirty="0"/>
              <a:t>The transport layer should be shielded from the number, type and topology of the routers present</a:t>
            </a:r>
          </a:p>
          <a:p>
            <a:pPr algn="just">
              <a:buFontTx/>
              <a:buAutoNum type="arabicPeriod"/>
            </a:pPr>
            <a:r>
              <a:rPr lang="en-US" altLang="en-US" dirty="0"/>
              <a:t>The network addresses made available to the transport layer should use a uniform numbering plan, even across LANs and WANs</a:t>
            </a:r>
          </a:p>
          <a:p>
            <a:pPr algn="just">
              <a:buFontTx/>
              <a:buNone/>
            </a:pPr>
            <a:r>
              <a:rPr lang="en-US" altLang="en-US" dirty="0"/>
              <a:t>Internet – Connection-less</a:t>
            </a:r>
          </a:p>
          <a:p>
            <a:pPr algn="just">
              <a:buFontTx/>
              <a:buNone/>
            </a:pPr>
            <a:r>
              <a:rPr lang="en-US" altLang="en-US" dirty="0"/>
              <a:t>ATM – Connection-oriented</a:t>
            </a:r>
          </a:p>
        </p:txBody>
      </p:sp>
    </p:spTree>
    <p:extLst>
      <p:ext uri="{BB962C8B-B14F-4D97-AF65-F5344CB8AC3E}">
        <p14:creationId xmlns:p14="http://schemas.microsoft.com/office/powerpoint/2010/main" val="356480287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152400"/>
            <a:ext cx="8229600" cy="639762"/>
          </a:xfrm>
        </p:spPr>
        <p:txBody>
          <a:bodyPr>
            <a:normAutofit/>
          </a:bodyPr>
          <a:lstStyle/>
          <a:p>
            <a:pPr eaLnBrk="1" hangingPunct="1"/>
            <a:r>
              <a:rPr lang="en-US" sz="3000" b="1" dirty="0">
                <a:solidFill>
                  <a:schemeClr val="bg1"/>
                </a:solidFill>
              </a:rPr>
              <a:t>Network Layer Design Issues</a:t>
            </a:r>
          </a:p>
        </p:txBody>
      </p:sp>
      <p:sp>
        <p:nvSpPr>
          <p:cNvPr id="346115" name="Rectangle 3"/>
          <p:cNvSpPr>
            <a:spLocks noGrp="1" noChangeArrowheads="1"/>
          </p:cNvSpPr>
          <p:nvPr>
            <p:ph idx="1"/>
          </p:nvPr>
        </p:nvSpPr>
        <p:spPr>
          <a:xfrm>
            <a:off x="152400" y="1143000"/>
            <a:ext cx="8867775" cy="4745037"/>
          </a:xfrm>
        </p:spPr>
        <p:txBody>
          <a:bodyPr>
            <a:normAutofit/>
          </a:bodyPr>
          <a:lstStyle/>
          <a:p>
            <a:pPr marL="0" indent="0">
              <a:lnSpc>
                <a:spcPct val="150000"/>
              </a:lnSpc>
              <a:buNone/>
            </a:pPr>
            <a:r>
              <a:rPr lang="en-US" sz="3600" b="1" dirty="0"/>
              <a:t>Providing Connectionless Service:</a:t>
            </a:r>
          </a:p>
          <a:p>
            <a:pPr marL="0" indent="0">
              <a:lnSpc>
                <a:spcPct val="150000"/>
              </a:lnSpc>
              <a:buNone/>
            </a:pPr>
            <a:r>
              <a:rPr lang="en-US" altLang="en-US" sz="1600" dirty="0"/>
              <a:t>Routing within a diagram subnet.</a:t>
            </a:r>
          </a:p>
          <a:p>
            <a:pPr marL="0" indent="0">
              <a:lnSpc>
                <a:spcPct val="150000"/>
              </a:lnSpc>
              <a:buNone/>
            </a:pPr>
            <a:endParaRPr lang="en-US" sz="2800" dirty="0"/>
          </a:p>
        </p:txBody>
      </p:sp>
      <p:pic>
        <p:nvPicPr>
          <p:cNvPr id="2" name="Picture 1">
            <a:extLst>
              <a:ext uri="{FF2B5EF4-FFF2-40B4-BE49-F238E27FC236}">
                <a16:creationId xmlns:a16="http://schemas.microsoft.com/office/drawing/2014/main" id="{3D330C0B-6DDA-C889-B61B-3FE624D71A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4" name="Picture 6" descr="5-02">
            <a:extLst>
              <a:ext uri="{FF2B5EF4-FFF2-40B4-BE49-F238E27FC236}">
                <a16:creationId xmlns:a16="http://schemas.microsoft.com/office/drawing/2014/main" id="{1F942FD6-AFFE-BB1D-B8D3-BE5498042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2514600"/>
            <a:ext cx="8896350"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3455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152400"/>
            <a:ext cx="8229600" cy="639762"/>
          </a:xfrm>
        </p:spPr>
        <p:txBody>
          <a:bodyPr>
            <a:normAutofit/>
          </a:bodyPr>
          <a:lstStyle/>
          <a:p>
            <a:pPr eaLnBrk="1" hangingPunct="1"/>
            <a:r>
              <a:rPr lang="en-US" sz="3000" b="1" dirty="0">
                <a:solidFill>
                  <a:schemeClr val="bg1"/>
                </a:solidFill>
              </a:rPr>
              <a:t>Network Layer Design Issues</a:t>
            </a:r>
          </a:p>
        </p:txBody>
      </p:sp>
      <p:sp>
        <p:nvSpPr>
          <p:cNvPr id="346115" name="Rectangle 3"/>
          <p:cNvSpPr>
            <a:spLocks noGrp="1" noChangeArrowheads="1"/>
          </p:cNvSpPr>
          <p:nvPr>
            <p:ph idx="1"/>
          </p:nvPr>
        </p:nvSpPr>
        <p:spPr>
          <a:xfrm>
            <a:off x="152400" y="1143000"/>
            <a:ext cx="8867775" cy="4745037"/>
          </a:xfrm>
        </p:spPr>
        <p:txBody>
          <a:bodyPr>
            <a:normAutofit/>
          </a:bodyPr>
          <a:lstStyle/>
          <a:p>
            <a:pPr marL="0" indent="0">
              <a:lnSpc>
                <a:spcPct val="150000"/>
              </a:lnSpc>
              <a:buNone/>
            </a:pPr>
            <a:r>
              <a:rPr lang="en-US" sz="3600" b="1" dirty="0"/>
              <a:t>Providing Connection Oriented Service</a:t>
            </a:r>
          </a:p>
        </p:txBody>
      </p:sp>
      <p:pic>
        <p:nvPicPr>
          <p:cNvPr id="2" name="Picture 1">
            <a:extLst>
              <a:ext uri="{FF2B5EF4-FFF2-40B4-BE49-F238E27FC236}">
                <a16:creationId xmlns:a16="http://schemas.microsoft.com/office/drawing/2014/main" id="{3D330C0B-6DDA-C889-B61B-3FE624D71A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3" name="Picture 6" descr="5-03">
            <a:extLst>
              <a:ext uri="{FF2B5EF4-FFF2-40B4-BE49-F238E27FC236}">
                <a16:creationId xmlns:a16="http://schemas.microsoft.com/office/drawing/2014/main" id="{F22926BA-01C1-10AD-23B2-6C1CB1FBC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7" y="1995487"/>
            <a:ext cx="89916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A96B9B4-0F70-7AAD-A0A6-26FEB40B51CB}"/>
              </a:ext>
            </a:extLst>
          </p:cNvPr>
          <p:cNvSpPr txBox="1">
            <a:spLocks noChangeArrowheads="1"/>
          </p:cNvSpPr>
          <p:nvPr/>
        </p:nvSpPr>
        <p:spPr>
          <a:xfrm>
            <a:off x="0" y="6086475"/>
            <a:ext cx="9144000" cy="46672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Tx/>
              <a:buNone/>
            </a:pPr>
            <a:r>
              <a:rPr lang="en-US" altLang="en-US"/>
              <a:t>Routing within a virtual-circuit subnet.</a:t>
            </a:r>
            <a:endParaRPr lang="en-US" altLang="en-US" dirty="0"/>
          </a:p>
        </p:txBody>
      </p:sp>
    </p:spTree>
    <p:extLst>
      <p:ext uri="{BB962C8B-B14F-4D97-AF65-F5344CB8AC3E}">
        <p14:creationId xmlns:p14="http://schemas.microsoft.com/office/powerpoint/2010/main" val="30234402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656"/>
            <a:ext cx="8229600" cy="868362"/>
          </a:xfrm>
        </p:spPr>
        <p:txBody>
          <a:bodyPr>
            <a:normAutofit fontScale="90000"/>
          </a:bodyPr>
          <a:lstStyle/>
          <a:p>
            <a:r>
              <a:rPr lang="en-US" sz="4000" b="1" dirty="0">
                <a:solidFill>
                  <a:schemeClr val="bg1"/>
                </a:solidFill>
                <a:latin typeface="Times New Roman" pitchFamily="18" charset="0"/>
                <a:cs typeface="Times New Roman" pitchFamily="18" charset="0"/>
              </a:rPr>
              <a:t>Comparison of Virtual-Circuit and Datagram Subnets</a:t>
            </a:r>
            <a:br>
              <a:rPr lang="en-US" dirty="0">
                <a:solidFill>
                  <a:schemeClr val="bg1"/>
                </a:solidFill>
              </a:rPr>
            </a:br>
            <a:endParaRPr lang="en-US" dirty="0">
              <a:solidFill>
                <a:schemeClr val="bg1"/>
              </a:solidFill>
            </a:endParaRPr>
          </a:p>
        </p:txBody>
      </p:sp>
      <p:pic>
        <p:nvPicPr>
          <p:cNvPr id="4" name="Picture 3">
            <a:extLst>
              <a:ext uri="{FF2B5EF4-FFF2-40B4-BE49-F238E27FC236}">
                <a16:creationId xmlns:a16="http://schemas.microsoft.com/office/drawing/2014/main" id="{996E2CED-7473-3015-856D-0B5970CC65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7" name="Picture 6" descr="5-4">
            <a:extLst>
              <a:ext uri="{FF2B5EF4-FFF2-40B4-BE49-F238E27FC236}">
                <a16:creationId xmlns:a16="http://schemas.microsoft.com/office/drawing/2014/main" id="{2097A093-F80E-D036-BB45-91B5E3D5A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9585"/>
            <a:ext cx="9144000" cy="594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a:solidFill>
                  <a:schemeClr val="bg1"/>
                </a:solidFill>
                <a:latin typeface="Times New Roman" pitchFamily="18" charset="0"/>
                <a:cs typeface="Times New Roman" pitchFamily="18" charset="0"/>
              </a:rPr>
              <a:t>Routing</a:t>
            </a:r>
            <a:br>
              <a:rPr lang="en-US" dirty="0">
                <a:solidFill>
                  <a:schemeClr val="bg1"/>
                </a:solidFill>
              </a:rPr>
            </a:br>
            <a:endParaRPr lang="en-US" dirty="0">
              <a:solidFill>
                <a:schemeClr val="bg1"/>
              </a:solidFill>
            </a:endParaRPr>
          </a:p>
        </p:txBody>
      </p:sp>
      <p:sp>
        <p:nvSpPr>
          <p:cNvPr id="3" name="Content Placeholder 2"/>
          <p:cNvSpPr>
            <a:spLocks noGrp="1"/>
          </p:cNvSpPr>
          <p:nvPr>
            <p:ph idx="1"/>
          </p:nvPr>
        </p:nvSpPr>
        <p:spPr>
          <a:xfrm>
            <a:off x="0" y="909585"/>
            <a:ext cx="9144000" cy="5059363"/>
          </a:xfrm>
        </p:spPr>
        <p:txBody>
          <a:bodyPr>
            <a:normAutofit lnSpcReduction="10000"/>
          </a:bodyPr>
          <a:lstStyle/>
          <a:p>
            <a:pPr algn="just">
              <a:lnSpc>
                <a:spcPct val="150000"/>
              </a:lnSpc>
            </a:pPr>
            <a:r>
              <a:rPr lang="en-US" dirty="0">
                <a:latin typeface="Times New Roman" pitchFamily="18" charset="0"/>
                <a:cs typeface="Times New Roman" pitchFamily="18" charset="0"/>
              </a:rPr>
              <a:t>Routing is a process of selecting path along which the data can be transferred from source to the destination.</a:t>
            </a:r>
          </a:p>
          <a:p>
            <a:pPr algn="just">
              <a:lnSpc>
                <a:spcPct val="150000"/>
              </a:lnSpc>
            </a:pPr>
            <a:r>
              <a:rPr lang="en-US" dirty="0">
                <a:latin typeface="Times New Roman" pitchFamily="18" charset="0"/>
                <a:cs typeface="Times New Roman" pitchFamily="18" charset="0"/>
              </a:rPr>
              <a:t>The routing algorithms are used for routing the packets. The routing algorithm is nothing but a software responsible for deciding the optimal path through which packet can be transmitted.</a:t>
            </a:r>
          </a:p>
        </p:txBody>
      </p:sp>
      <p:pic>
        <p:nvPicPr>
          <p:cNvPr id="4" name="Picture 3">
            <a:extLst>
              <a:ext uri="{FF2B5EF4-FFF2-40B4-BE49-F238E27FC236}">
                <a16:creationId xmlns:a16="http://schemas.microsoft.com/office/drawing/2014/main" id="{996E2CED-7473-3015-856D-0B5970CC65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5167674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Routing Metrics and Costs</a:t>
            </a:r>
            <a:br>
              <a:rPr lang="en-US" dirty="0"/>
            </a:br>
            <a:endParaRPr lang="en-US" dirty="0"/>
          </a:p>
        </p:txBody>
      </p:sp>
      <p:sp>
        <p:nvSpPr>
          <p:cNvPr id="3" name="Content Placeholder 2"/>
          <p:cNvSpPr>
            <a:spLocks noGrp="1"/>
          </p:cNvSpPr>
          <p:nvPr>
            <p:ph idx="1"/>
          </p:nvPr>
        </p:nvSpPr>
        <p:spPr>
          <a:xfrm>
            <a:off x="457200" y="1371600"/>
            <a:ext cx="8229600" cy="4754563"/>
          </a:xfrm>
        </p:spPr>
        <p:txBody>
          <a:bodyPr/>
          <a:lstStyle/>
          <a:p>
            <a:pPr>
              <a:lnSpc>
                <a:spcPct val="150000"/>
              </a:lnSpc>
            </a:pPr>
            <a:r>
              <a:rPr lang="en-US" b="1" dirty="0">
                <a:latin typeface="Times New Roman" pitchFamily="18" charset="0"/>
                <a:cs typeface="Times New Roman" pitchFamily="18" charset="0"/>
              </a:rPr>
              <a:t>Hop count</a:t>
            </a:r>
          </a:p>
          <a:p>
            <a:pPr>
              <a:lnSpc>
                <a:spcPct val="150000"/>
              </a:lnSpc>
            </a:pPr>
            <a:r>
              <a:rPr lang="en-US" b="1" dirty="0">
                <a:latin typeface="Times New Roman" pitchFamily="18" charset="0"/>
                <a:cs typeface="Times New Roman" pitchFamily="18" charset="0"/>
              </a:rPr>
              <a:t>Delay</a:t>
            </a:r>
          </a:p>
          <a:p>
            <a:pPr>
              <a:lnSpc>
                <a:spcPct val="150000"/>
              </a:lnSpc>
            </a:pPr>
            <a:r>
              <a:rPr lang="en-US" b="1" dirty="0">
                <a:latin typeface="Times New Roman" pitchFamily="18" charset="0"/>
                <a:cs typeface="Times New Roman" pitchFamily="18" charset="0"/>
              </a:rPr>
              <a:t>Bandwidth</a:t>
            </a:r>
          </a:p>
          <a:p>
            <a:pPr>
              <a:lnSpc>
                <a:spcPct val="150000"/>
              </a:lnSpc>
            </a:pPr>
            <a:r>
              <a:rPr lang="en-US" b="1" dirty="0">
                <a:latin typeface="Times New Roman" pitchFamily="18" charset="0"/>
                <a:cs typeface="Times New Roman" pitchFamily="18" charset="0"/>
              </a:rPr>
              <a:t>Load</a:t>
            </a:r>
          </a:p>
          <a:p>
            <a:pPr>
              <a:lnSpc>
                <a:spcPct val="150000"/>
              </a:lnSpc>
            </a:pPr>
            <a:r>
              <a:rPr lang="en-US" b="1" dirty="0">
                <a:latin typeface="Times New Roman" pitchFamily="18" charset="0"/>
                <a:cs typeface="Times New Roman" pitchFamily="18" charset="0"/>
              </a:rPr>
              <a:t>Reliability</a:t>
            </a: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D4F3C586-6B47-A74D-248F-16D17084A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p:spPr>
        <p:txBody>
          <a:bodyPr>
            <a:normAutofit fontScale="90000"/>
          </a:bodyPr>
          <a:lstStyle/>
          <a:p>
            <a:r>
              <a:rPr lang="en-US" dirty="0">
                <a:solidFill>
                  <a:schemeClr val="bg1"/>
                </a:solidFill>
                <a:latin typeface="Times New Roman" pitchFamily="18" charset="0"/>
                <a:cs typeface="Times New Roman" pitchFamily="18" charset="0"/>
              </a:rPr>
              <a:t>Static and Dynamic Routing</a:t>
            </a:r>
            <a:br>
              <a:rPr lang="en-US" dirty="0"/>
            </a:br>
            <a:br>
              <a:rPr lang="en-US" dirty="0"/>
            </a:br>
            <a:endParaRPr lang="en-US" dirty="0"/>
          </a:p>
        </p:txBody>
      </p:sp>
      <p:sp>
        <p:nvSpPr>
          <p:cNvPr id="3" name="Content Placeholder 2"/>
          <p:cNvSpPr>
            <a:spLocks noGrp="1"/>
          </p:cNvSpPr>
          <p:nvPr>
            <p:ph idx="1"/>
          </p:nvPr>
        </p:nvSpPr>
        <p:spPr>
          <a:xfrm>
            <a:off x="0" y="990600"/>
            <a:ext cx="9144000" cy="5135563"/>
          </a:xfrm>
        </p:spPr>
        <p:txBody>
          <a:bodyPr>
            <a:normAutofit/>
          </a:bodyPr>
          <a:lstStyle/>
          <a:p>
            <a:pPr>
              <a:lnSpc>
                <a:spcPct val="160000"/>
              </a:lnSpc>
            </a:pPr>
            <a:r>
              <a:rPr lang="en-US" dirty="0">
                <a:latin typeface="Times New Roman" pitchFamily="18" charset="0"/>
                <a:cs typeface="Times New Roman" pitchFamily="18" charset="0"/>
              </a:rPr>
              <a:t>Static route is the route that the network administrator manually enters into the routing table.</a:t>
            </a:r>
          </a:p>
          <a:p>
            <a:pPr>
              <a:lnSpc>
                <a:spcPct val="160000"/>
              </a:lnSpc>
            </a:pPr>
            <a:r>
              <a:rPr lang="en-US" dirty="0">
                <a:latin typeface="Times New Roman" pitchFamily="18" charset="0"/>
                <a:cs typeface="Times New Roman" pitchFamily="18" charset="0"/>
              </a:rPr>
              <a:t>Here, we don’t use any routing protocol</a:t>
            </a:r>
          </a:p>
          <a:p>
            <a:pPr>
              <a:lnSpc>
                <a:spcPct val="160000"/>
              </a:lnSpc>
              <a:buNone/>
            </a:pPr>
            <a:r>
              <a:rPr lang="en-US" dirty="0">
                <a:latin typeface="Times New Roman" pitchFamily="18" charset="0"/>
                <a:cs typeface="Times New Roman" pitchFamily="18" charset="0"/>
              </a:rPr>
              <a:t>    Drawbacks of Static Routing:</a:t>
            </a:r>
          </a:p>
          <a:p>
            <a:pPr>
              <a:lnSpc>
                <a:spcPct val="160000"/>
              </a:lnSpc>
            </a:pPr>
            <a:r>
              <a:rPr lang="en-US" dirty="0">
                <a:latin typeface="Times New Roman" pitchFamily="18" charset="0"/>
                <a:cs typeface="Times New Roman" pitchFamily="18" charset="0"/>
              </a:rPr>
              <a:t>It requires 24/7 support</a:t>
            </a:r>
          </a:p>
          <a:p>
            <a:pPr>
              <a:lnSpc>
                <a:spcPct val="160000"/>
              </a:lnSpc>
            </a:pPr>
            <a:r>
              <a:rPr lang="en-US" dirty="0">
                <a:latin typeface="Times New Roman" pitchFamily="18" charset="0"/>
                <a:cs typeface="Times New Roman" pitchFamily="18" charset="0"/>
              </a:rPr>
              <a:t>It is a time consuming process</a:t>
            </a:r>
          </a:p>
        </p:txBody>
      </p:sp>
      <p:pic>
        <p:nvPicPr>
          <p:cNvPr id="4" name="Picture 3">
            <a:extLst>
              <a:ext uri="{FF2B5EF4-FFF2-40B4-BE49-F238E27FC236}">
                <a16:creationId xmlns:a16="http://schemas.microsoft.com/office/drawing/2014/main" id="{60EFCA30-7C2E-BA05-7A13-15BAB8C414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solidFill>
                  <a:schemeClr val="bg1"/>
                </a:solidFill>
                <a:latin typeface="Times New Roman" pitchFamily="18" charset="0"/>
                <a:cs typeface="Times New Roman" pitchFamily="18" charset="0"/>
              </a:rPr>
              <a:t>Dynamic Routing</a:t>
            </a:r>
            <a:endParaRPr lang="en-US" dirty="0"/>
          </a:p>
        </p:txBody>
      </p:sp>
      <p:sp>
        <p:nvSpPr>
          <p:cNvPr id="3" name="Content Placeholder 2"/>
          <p:cNvSpPr>
            <a:spLocks noGrp="1"/>
          </p:cNvSpPr>
          <p:nvPr>
            <p:ph idx="1"/>
          </p:nvPr>
        </p:nvSpPr>
        <p:spPr>
          <a:xfrm>
            <a:off x="0" y="937418"/>
            <a:ext cx="9144000" cy="4983163"/>
          </a:xfrm>
        </p:spPr>
        <p:txBody>
          <a:bodyPr>
            <a:normAutofit fontScale="92500" lnSpcReduction="10000"/>
          </a:bodyPr>
          <a:lstStyle/>
          <a:p>
            <a:pPr algn="just">
              <a:lnSpc>
                <a:spcPct val="150000"/>
              </a:lnSpc>
            </a:pPr>
            <a:r>
              <a:rPr lang="en-US" dirty="0">
                <a:latin typeface="Times New Roman" pitchFamily="18" charset="0"/>
                <a:cs typeface="Times New Roman" pitchFamily="18" charset="0"/>
              </a:rPr>
              <a:t>Dynamic Routing uses routing protocols for creating a route for the data packets.</a:t>
            </a:r>
          </a:p>
          <a:p>
            <a:pPr algn="just">
              <a:lnSpc>
                <a:spcPct val="150000"/>
              </a:lnSpc>
            </a:pPr>
            <a:r>
              <a:rPr lang="en-US" dirty="0">
                <a:latin typeface="Times New Roman" pitchFamily="18" charset="0"/>
                <a:cs typeface="Times New Roman" pitchFamily="18" charset="0"/>
              </a:rPr>
              <a:t>Here, the router automatically collect and store dynamic route in the routing table.</a:t>
            </a:r>
          </a:p>
          <a:p>
            <a:pPr algn="just">
              <a:lnSpc>
                <a:spcPct val="150000"/>
              </a:lnSpc>
            </a:pPr>
            <a:r>
              <a:rPr lang="en-US" dirty="0">
                <a:latin typeface="Times New Roman" pitchFamily="18" charset="0"/>
                <a:cs typeface="Times New Roman" pitchFamily="18" charset="0"/>
              </a:rPr>
              <a:t>It minimizes the work pressure of network administrator.</a:t>
            </a:r>
          </a:p>
          <a:p>
            <a:pPr algn="just">
              <a:lnSpc>
                <a:spcPct val="150000"/>
              </a:lnSpc>
            </a:pPr>
            <a:r>
              <a:rPr lang="en-US" dirty="0">
                <a:latin typeface="Times New Roman" pitchFamily="18" charset="0"/>
                <a:cs typeface="Times New Roman" pitchFamily="18" charset="0"/>
              </a:rPr>
              <a:t>The user no need to wait for long time</a:t>
            </a:r>
          </a:p>
          <a:p>
            <a:endParaRPr lang="en-US" dirty="0"/>
          </a:p>
        </p:txBody>
      </p:sp>
      <p:pic>
        <p:nvPicPr>
          <p:cNvPr id="4" name="Picture 3">
            <a:extLst>
              <a:ext uri="{FF2B5EF4-FFF2-40B4-BE49-F238E27FC236}">
                <a16:creationId xmlns:a16="http://schemas.microsoft.com/office/drawing/2014/main" id="{08E32678-FF86-2352-4190-023F5010BD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Distance vector routing</a:t>
            </a:r>
            <a:br>
              <a:rPr lang="en-US" b="1" dirty="0"/>
            </a:br>
            <a:endParaRPr lang="en-US" dirty="0">
              <a:solidFill>
                <a:schemeClr val="bg1"/>
              </a:solidFill>
            </a:endParaRPr>
          </a:p>
        </p:txBody>
      </p:sp>
      <p:sp>
        <p:nvSpPr>
          <p:cNvPr id="3" name="Content Placeholder 2"/>
          <p:cNvSpPr>
            <a:spLocks noGrp="1"/>
          </p:cNvSpPr>
          <p:nvPr>
            <p:ph idx="1"/>
          </p:nvPr>
        </p:nvSpPr>
        <p:spPr>
          <a:xfrm>
            <a:off x="0" y="1219200"/>
            <a:ext cx="9144000" cy="4190999"/>
          </a:xfrm>
        </p:spPr>
        <p:txBody>
          <a:bodyPr>
            <a:normAutofit fontScale="92500" lnSpcReduction="20000"/>
          </a:bodyPr>
          <a:lstStyle/>
          <a:p>
            <a:pPr algn="just">
              <a:lnSpc>
                <a:spcPct val="150000"/>
              </a:lnSpc>
              <a:buNone/>
            </a:pPr>
            <a:r>
              <a:rPr lang="en-US" dirty="0">
                <a:latin typeface="Times New Roman" pitchFamily="18" charset="0"/>
                <a:cs typeface="Times New Roman" pitchFamily="18" charset="0"/>
              </a:rPr>
              <a:t>    It is a dynamic routing algorithm in which each router computes a distance between itself and each possible destination i.e. its immediate neighbors.</a:t>
            </a:r>
          </a:p>
          <a:p>
            <a:pPr algn="just">
              <a:lnSpc>
                <a:spcPct val="150000"/>
              </a:lnSpc>
            </a:pPr>
            <a:r>
              <a:rPr lang="en-US" dirty="0">
                <a:latin typeface="Times New Roman" pitchFamily="18" charset="0"/>
                <a:cs typeface="Times New Roman" pitchFamily="18" charset="0"/>
              </a:rPr>
              <a:t>Least cost between 2 nodes</a:t>
            </a:r>
          </a:p>
          <a:p>
            <a:pPr algn="just">
              <a:lnSpc>
                <a:spcPct val="150000"/>
              </a:lnSpc>
            </a:pPr>
            <a:r>
              <a:rPr lang="en-US" dirty="0">
                <a:latin typeface="Times New Roman" pitchFamily="18" charset="0"/>
                <a:cs typeface="Times New Roman" pitchFamily="18" charset="0"/>
              </a:rPr>
              <a:t>Bellman ford algorithm</a:t>
            </a:r>
          </a:p>
          <a:p>
            <a:pPr algn="just">
              <a:lnSpc>
                <a:spcPct val="150000"/>
              </a:lnSpc>
            </a:pPr>
            <a:r>
              <a:rPr lang="en-US" dirty="0">
                <a:latin typeface="Times New Roman" pitchFamily="18" charset="0"/>
                <a:cs typeface="Times New Roman" pitchFamily="18" charset="0"/>
              </a:rPr>
              <a:t>One routing table for node</a:t>
            </a:r>
          </a:p>
          <a:p>
            <a:pPr marL="0" indent="0" algn="just">
              <a:lnSpc>
                <a:spcPct val="150000"/>
              </a:lnSpc>
              <a:buNone/>
            </a:pPr>
            <a:endParaRPr lang="en-US" dirty="0">
              <a:latin typeface="Times New Roman" pitchFamily="18" charset="0"/>
              <a:cs typeface="Times New Roman" pitchFamily="18" charset="0"/>
            </a:endParaRPr>
          </a:p>
          <a:p>
            <a:pPr>
              <a:lnSpc>
                <a:spcPct val="150000"/>
              </a:lnSpc>
              <a:buNone/>
            </a:pPr>
            <a:endParaRPr lang="en-US" dirty="0"/>
          </a:p>
          <a:p>
            <a:endParaRPr lang="en-US" dirty="0"/>
          </a:p>
        </p:txBody>
      </p:sp>
      <p:pic>
        <p:nvPicPr>
          <p:cNvPr id="4" name="Picture 3">
            <a:extLst>
              <a:ext uri="{FF2B5EF4-FFF2-40B4-BE49-F238E27FC236}">
                <a16:creationId xmlns:a16="http://schemas.microsoft.com/office/drawing/2014/main" id="{9DD5A0FA-D419-EA68-52F0-4F02FB2DF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Distance vector routing</a:t>
            </a:r>
            <a:br>
              <a:rPr lang="en-US" b="1" dirty="0"/>
            </a:br>
            <a:endParaRPr lang="en-US" dirty="0">
              <a:solidFill>
                <a:schemeClr val="bg1"/>
              </a:solidFill>
            </a:endParaRPr>
          </a:p>
        </p:txBody>
      </p:sp>
      <p:sp>
        <p:nvSpPr>
          <p:cNvPr id="3" name="Content Placeholder 2"/>
          <p:cNvSpPr>
            <a:spLocks noGrp="1"/>
          </p:cNvSpPr>
          <p:nvPr>
            <p:ph idx="1"/>
          </p:nvPr>
        </p:nvSpPr>
        <p:spPr>
          <a:xfrm>
            <a:off x="0" y="1219200"/>
            <a:ext cx="9144000" cy="5638800"/>
          </a:xfrm>
        </p:spPr>
        <p:txBody>
          <a:bodyPr>
            <a:normAutofit fontScale="70000" lnSpcReduction="20000"/>
          </a:bodyPr>
          <a:lstStyle/>
          <a:p>
            <a:pPr marL="0" indent="0" algn="just">
              <a:lnSpc>
                <a:spcPct val="150000"/>
              </a:lnSpc>
              <a:buNone/>
            </a:pPr>
            <a:r>
              <a:rPr lang="en-US" b="1" dirty="0">
                <a:latin typeface="Times New Roman" pitchFamily="18" charset="0"/>
                <a:cs typeface="Times New Roman" pitchFamily="18" charset="0"/>
              </a:rPr>
              <a:t>Bellman ford algorithm</a:t>
            </a:r>
          </a:p>
          <a:p>
            <a:pPr marL="0" indent="0" algn="just">
              <a:lnSpc>
                <a:spcPct val="150000"/>
              </a:lnSpc>
              <a:buNone/>
            </a:pPr>
            <a:r>
              <a:rPr lang="en-US" dirty="0">
                <a:latin typeface="Times New Roman" pitchFamily="18" charset="0"/>
                <a:cs typeface="Times New Roman" pitchFamily="18" charset="0"/>
              </a:rPr>
              <a:t>Defines distance of each node:</a:t>
            </a:r>
          </a:p>
          <a:p>
            <a:pPr marL="0" indent="0" algn="just">
              <a:lnSpc>
                <a:spcPct val="150000"/>
              </a:lnSpc>
              <a:buNone/>
            </a:pPr>
            <a:r>
              <a:rPr lang="en-US" dirty="0">
                <a:latin typeface="Times New Roman" pitchFamily="18" charset="0"/>
                <a:cs typeface="Times New Roman" pitchFamily="18" charset="0"/>
              </a:rPr>
              <a:t>d</a:t>
            </a:r>
            <a:r>
              <a:rPr lang="en-US" sz="2800" dirty="0">
                <a:latin typeface="Times New Roman" pitchFamily="18" charset="0"/>
                <a:cs typeface="Times New Roman" pitchFamily="18" charset="0"/>
              </a:rPr>
              <a:t>x</a:t>
            </a:r>
            <a:r>
              <a:rPr lang="en-US" dirty="0">
                <a:latin typeface="Times New Roman" pitchFamily="18" charset="0"/>
                <a:cs typeface="Times New Roman" pitchFamily="18" charset="0"/>
              </a:rPr>
              <a:t>(y)=cost of least – cost path from source to destination</a:t>
            </a:r>
          </a:p>
          <a:p>
            <a:pPr marL="0" indent="0" algn="just">
              <a:lnSpc>
                <a:spcPct val="150000"/>
              </a:lnSpc>
              <a:buNone/>
            </a:pPr>
            <a:r>
              <a:rPr lang="en-US" dirty="0">
                <a:latin typeface="Times New Roman" pitchFamily="18" charset="0"/>
                <a:cs typeface="Times New Roman" pitchFamily="18" charset="0"/>
              </a:rPr>
              <a:t>x-source</a:t>
            </a:r>
          </a:p>
          <a:p>
            <a:pPr marL="0" indent="0" algn="just">
              <a:lnSpc>
                <a:spcPct val="150000"/>
              </a:lnSpc>
              <a:buNone/>
            </a:pPr>
            <a:r>
              <a:rPr lang="en-US" dirty="0">
                <a:latin typeface="Times New Roman" pitchFamily="18" charset="0"/>
                <a:cs typeface="Times New Roman" pitchFamily="18" charset="0"/>
              </a:rPr>
              <a:t>y –destination</a:t>
            </a:r>
          </a:p>
          <a:p>
            <a:pPr marL="0" indent="0" algn="just">
              <a:lnSpc>
                <a:spcPct val="150000"/>
              </a:lnSpc>
              <a:buNone/>
            </a:pPr>
            <a:r>
              <a:rPr lang="en-US" dirty="0">
                <a:latin typeface="Times New Roman" pitchFamily="18" charset="0"/>
                <a:cs typeface="Times New Roman" pitchFamily="18" charset="0"/>
              </a:rPr>
              <a:t>Consider router X , X will share it routing table to neighbors and neighbors will share it routing table to it to X and distance from node X to destination will be calculated using bellmen- ford equation.</a:t>
            </a:r>
          </a:p>
          <a:p>
            <a:pPr marL="0" indent="0" algn="just">
              <a:lnSpc>
                <a:spcPct val="150000"/>
              </a:lnSpc>
              <a:buNone/>
            </a:pPr>
            <a:r>
              <a:rPr lang="en-US" dirty="0">
                <a:latin typeface="Times New Roman" pitchFamily="18" charset="0"/>
                <a:cs typeface="Times New Roman" pitchFamily="18" charset="0"/>
              </a:rPr>
              <a:t>dx(y) = min { Cost(</a:t>
            </a:r>
            <a:r>
              <a:rPr lang="en-US" dirty="0" err="1">
                <a:latin typeface="Times New Roman" pitchFamily="18" charset="0"/>
                <a:cs typeface="Times New Roman" pitchFamily="18" charset="0"/>
              </a:rPr>
              <a:t>x,v</a:t>
            </a:r>
            <a:r>
              <a:rPr lang="en-US" dirty="0">
                <a:latin typeface="Times New Roman" pitchFamily="18" charset="0"/>
                <a:cs typeface="Times New Roman" pitchFamily="18" charset="0"/>
              </a:rPr>
              <a:t>) + dv(y)} for each node y ∈ N </a:t>
            </a:r>
          </a:p>
          <a:p>
            <a:pPr marL="0" indent="0" algn="just">
              <a:lnSpc>
                <a:spcPct val="150000"/>
              </a:lnSpc>
              <a:buNone/>
            </a:pPr>
            <a:r>
              <a:rPr lang="en-US" dirty="0">
                <a:latin typeface="Times New Roman" pitchFamily="18" charset="0"/>
                <a:cs typeface="Times New Roman" pitchFamily="18" charset="0"/>
              </a:rPr>
              <a:t>V-intermediate node</a:t>
            </a:r>
          </a:p>
          <a:p>
            <a:pPr marL="0" indent="0" algn="just">
              <a:lnSpc>
                <a:spcPct val="150000"/>
              </a:lnSpc>
              <a:buNone/>
            </a:pPr>
            <a:r>
              <a:rPr lang="en-US" dirty="0">
                <a:latin typeface="Times New Roman" pitchFamily="18" charset="0"/>
                <a:cs typeface="Times New Roman" pitchFamily="18" charset="0"/>
              </a:rPr>
              <a:t>dv(y)-destination of y</a:t>
            </a:r>
          </a:p>
          <a:p>
            <a:pPr marL="0" indent="0" algn="just">
              <a:lnSpc>
                <a:spcPct val="150000"/>
              </a:lnSpc>
              <a:buNone/>
            </a:pPr>
            <a:endParaRPr lang="en-US" dirty="0">
              <a:latin typeface="Times New Roman" pitchFamily="18" charset="0"/>
              <a:cs typeface="Times New Roman" pitchFamily="18" charset="0"/>
            </a:endParaRPr>
          </a:p>
          <a:p>
            <a:pPr marL="0" indent="0" algn="just">
              <a:lnSpc>
                <a:spcPct val="150000"/>
              </a:lnSpc>
              <a:buNone/>
            </a:pPr>
            <a:endParaRPr lang="en-US" dirty="0">
              <a:latin typeface="Times New Roman" pitchFamily="18" charset="0"/>
              <a:cs typeface="Times New Roman" pitchFamily="18" charset="0"/>
            </a:endParaRPr>
          </a:p>
          <a:p>
            <a:pPr>
              <a:lnSpc>
                <a:spcPct val="150000"/>
              </a:lnSpc>
              <a:buNone/>
            </a:pPr>
            <a:endParaRPr lang="en-US" dirty="0"/>
          </a:p>
          <a:p>
            <a:endParaRPr lang="en-US" dirty="0"/>
          </a:p>
        </p:txBody>
      </p:sp>
      <p:pic>
        <p:nvPicPr>
          <p:cNvPr id="4" name="Picture 3">
            <a:extLst>
              <a:ext uri="{FF2B5EF4-FFF2-40B4-BE49-F238E27FC236}">
                <a16:creationId xmlns:a16="http://schemas.microsoft.com/office/drawing/2014/main" id="{9DD5A0FA-D419-EA68-52F0-4F02FB2DF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37020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IN" sz="3000" b="1" dirty="0">
                <a:solidFill>
                  <a:schemeClr val="bg1"/>
                </a:solidFill>
                <a:ea typeface="Verdana" panose="020B0604030504040204" pitchFamily="34" charset="0"/>
              </a:rPr>
              <a:t>Ring Topology</a:t>
            </a:r>
            <a:endParaRPr lang="en-US" sz="3000" dirty="0"/>
          </a:p>
        </p:txBody>
      </p:sp>
      <p:sp>
        <p:nvSpPr>
          <p:cNvPr id="3" name="Text Placeholder 2"/>
          <p:cNvSpPr>
            <a:spLocks noGrp="1"/>
          </p:cNvSpPr>
          <p:nvPr>
            <p:ph type="body" sz="half" idx="1"/>
          </p:nvPr>
        </p:nvSpPr>
        <p:spPr>
          <a:xfrm>
            <a:off x="228600" y="990600"/>
            <a:ext cx="8686800" cy="4525963"/>
          </a:xfrm>
        </p:spPr>
        <p:txBody>
          <a:bodyPr>
            <a:normAutofit/>
          </a:bodyPr>
          <a:lstStyle/>
          <a:p>
            <a:r>
              <a:rPr lang="en-US" sz="2800" dirty="0"/>
              <a:t>In a ring topology</a:t>
            </a:r>
            <a:r>
              <a:rPr lang="en-US" sz="2800" b="1" dirty="0"/>
              <a:t>, </a:t>
            </a:r>
            <a:r>
              <a:rPr lang="en-US" sz="2800" dirty="0"/>
              <a:t>each device has </a:t>
            </a:r>
            <a:r>
              <a:rPr lang="en-US" sz="2800" b="1" dirty="0"/>
              <a:t>a dedicated point-to-point connection </a:t>
            </a:r>
            <a:r>
              <a:rPr lang="en-US" sz="2800" dirty="0"/>
              <a:t>with only the two devices on either side of it.</a:t>
            </a:r>
          </a:p>
          <a:p>
            <a:r>
              <a:rPr lang="en-US" sz="2800" dirty="0"/>
              <a:t>Each device in the ring incorporates a repeater</a:t>
            </a:r>
          </a:p>
          <a:p>
            <a:r>
              <a:rPr lang="en-US" sz="2800" dirty="0"/>
              <a:t>When a device receives a signal intended for another device, its repeater regenerates the bits and passes them along</a:t>
            </a:r>
            <a:endParaRPr lang="en-US" sz="2600" dirty="0">
              <a:latin typeface="+mj-lt"/>
            </a:endParaRPr>
          </a:p>
        </p:txBody>
      </p:sp>
      <p:pic>
        <p:nvPicPr>
          <p:cNvPr id="4" name="Picture 3">
            <a:extLst>
              <a:ext uri="{FF2B5EF4-FFF2-40B4-BE49-F238E27FC236}">
                <a16:creationId xmlns:a16="http://schemas.microsoft.com/office/drawing/2014/main" id="{74318D89-C191-7343-1C58-A1E41B7CC7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Distance vector routing</a:t>
            </a:r>
            <a:br>
              <a:rPr lang="en-US" b="1" dirty="0"/>
            </a:br>
            <a:endParaRPr lang="en-US" dirty="0">
              <a:solidFill>
                <a:schemeClr val="bg1"/>
              </a:solidFill>
            </a:endParaRPr>
          </a:p>
        </p:txBody>
      </p:sp>
      <p:sp>
        <p:nvSpPr>
          <p:cNvPr id="3" name="Content Placeholder 2"/>
          <p:cNvSpPr>
            <a:spLocks noGrp="1"/>
          </p:cNvSpPr>
          <p:nvPr>
            <p:ph idx="1"/>
          </p:nvPr>
        </p:nvSpPr>
        <p:spPr>
          <a:xfrm>
            <a:off x="0" y="1219201"/>
            <a:ext cx="9144000" cy="3581400"/>
          </a:xfrm>
        </p:spPr>
        <p:txBody>
          <a:bodyPr>
            <a:normAutofit fontScale="85000" lnSpcReduction="20000"/>
          </a:bodyPr>
          <a:lstStyle/>
          <a:p>
            <a:pPr algn="l" fontAlgn="base"/>
            <a:r>
              <a:rPr lang="en-US" dirty="0">
                <a:latin typeface="Times New Roman" pitchFamily="18" charset="0"/>
                <a:cs typeface="Times New Roman" pitchFamily="18" charset="0"/>
              </a:rPr>
              <a:t>    </a:t>
            </a:r>
            <a:r>
              <a:rPr lang="en-US" b="1" i="0" dirty="0">
                <a:solidFill>
                  <a:srgbClr val="273239"/>
                </a:solidFill>
                <a:effectLst/>
                <a:latin typeface="Nunito" pitchFamily="2" charset="0"/>
              </a:rPr>
              <a:t>Distance Vector Algorithm –</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A router transmits its distance vector to each of its neighbors in a routing packet.</a:t>
            </a:r>
          </a:p>
          <a:p>
            <a:pPr algn="l" fontAlgn="base">
              <a:buFont typeface="+mj-lt"/>
              <a:buAutoNum type="arabicPeriod"/>
            </a:pPr>
            <a:r>
              <a:rPr lang="en-US" b="0" i="0" dirty="0">
                <a:solidFill>
                  <a:srgbClr val="273239"/>
                </a:solidFill>
                <a:effectLst/>
                <a:latin typeface="Nunito" pitchFamily="2" charset="0"/>
              </a:rPr>
              <a:t>Each router receives and saves the most recently received distance vector from each of its neighbors.</a:t>
            </a:r>
          </a:p>
          <a:p>
            <a:pPr algn="l" fontAlgn="base">
              <a:buFont typeface="+mj-lt"/>
              <a:buAutoNum type="arabicPeriod"/>
            </a:pPr>
            <a:r>
              <a:rPr lang="en-US" b="0" i="0" dirty="0">
                <a:solidFill>
                  <a:srgbClr val="273239"/>
                </a:solidFill>
                <a:effectLst/>
                <a:latin typeface="Nunito" pitchFamily="2" charset="0"/>
              </a:rPr>
              <a:t>A router recalculates its distance vector when:</a:t>
            </a:r>
          </a:p>
          <a:p>
            <a:pPr marL="742950" lvl="1" indent="-285750" algn="l" fontAlgn="base">
              <a:buFont typeface="+mj-lt"/>
              <a:buAutoNum type="arabicPeriod"/>
            </a:pPr>
            <a:r>
              <a:rPr lang="en-US" b="0" i="0" dirty="0">
                <a:solidFill>
                  <a:srgbClr val="273239"/>
                </a:solidFill>
                <a:effectLst/>
                <a:latin typeface="Nunito" pitchFamily="2" charset="0"/>
              </a:rPr>
              <a:t>It receives a distance vector from a neighbor containing different information than before.</a:t>
            </a:r>
          </a:p>
          <a:p>
            <a:pPr marL="742950" lvl="1" indent="-285750" algn="l" fontAlgn="base">
              <a:buFont typeface="+mj-lt"/>
              <a:buAutoNum type="arabicPeriod"/>
            </a:pPr>
            <a:r>
              <a:rPr lang="en-US" b="0" i="0" dirty="0">
                <a:solidFill>
                  <a:srgbClr val="273239"/>
                </a:solidFill>
                <a:effectLst/>
                <a:latin typeface="Nunito" pitchFamily="2" charset="0"/>
              </a:rPr>
              <a:t>It discovers that a link to a neighbor has gone down.</a:t>
            </a:r>
          </a:p>
          <a:p>
            <a:pPr>
              <a:lnSpc>
                <a:spcPct val="150000"/>
              </a:lnSpc>
              <a:buNone/>
            </a:pPr>
            <a:endParaRPr lang="en-US" dirty="0"/>
          </a:p>
          <a:p>
            <a:endParaRPr lang="en-US" dirty="0"/>
          </a:p>
        </p:txBody>
      </p:sp>
      <p:pic>
        <p:nvPicPr>
          <p:cNvPr id="4" name="Picture 3">
            <a:extLst>
              <a:ext uri="{FF2B5EF4-FFF2-40B4-BE49-F238E27FC236}">
                <a16:creationId xmlns:a16="http://schemas.microsoft.com/office/drawing/2014/main" id="{9DD5A0FA-D419-EA68-52F0-4F02FB2DF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07498935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b="1" dirty="0">
                <a:solidFill>
                  <a:schemeClr val="bg1"/>
                </a:solidFill>
              </a:rPr>
              <a:t>Link state routing</a:t>
            </a:r>
          </a:p>
        </p:txBody>
      </p:sp>
      <p:sp>
        <p:nvSpPr>
          <p:cNvPr id="3" name="Content Placeholder 2"/>
          <p:cNvSpPr>
            <a:spLocks noGrp="1"/>
          </p:cNvSpPr>
          <p:nvPr>
            <p:ph idx="1"/>
          </p:nvPr>
        </p:nvSpPr>
        <p:spPr>
          <a:xfrm>
            <a:off x="152400" y="1219200"/>
            <a:ext cx="8534400" cy="4906963"/>
          </a:xfrm>
        </p:spPr>
        <p:txBody>
          <a:bodyPr/>
          <a:lstStyle/>
          <a:p>
            <a:pPr>
              <a:lnSpc>
                <a:spcPct val="150000"/>
              </a:lnSpc>
            </a:pPr>
            <a:r>
              <a:rPr lang="en-US" b="1" dirty="0">
                <a:latin typeface="Times New Roman" pitchFamily="18" charset="0"/>
                <a:cs typeface="Times New Roman" pitchFamily="18" charset="0"/>
              </a:rPr>
              <a:t>Reliable Flooding</a:t>
            </a:r>
          </a:p>
          <a:p>
            <a:pPr>
              <a:lnSpc>
                <a:spcPct val="150000"/>
              </a:lnSpc>
            </a:pPr>
            <a:r>
              <a:rPr lang="en-US" b="1" dirty="0">
                <a:latin typeface="Times New Roman" pitchFamily="18" charset="0"/>
                <a:cs typeface="Times New Roman" pitchFamily="18" charset="0"/>
              </a:rPr>
              <a:t>Initial state:</a:t>
            </a:r>
            <a:r>
              <a:rPr lang="en-US" dirty="0">
                <a:latin typeface="Times New Roman" pitchFamily="18" charset="0"/>
                <a:cs typeface="Times New Roman" pitchFamily="18" charset="0"/>
              </a:rPr>
              <a:t> Each node knows the cost of its neighbors.</a:t>
            </a:r>
          </a:p>
          <a:p>
            <a:pPr>
              <a:lnSpc>
                <a:spcPct val="150000"/>
              </a:lnSpc>
            </a:pPr>
            <a:r>
              <a:rPr lang="en-US" b="1" dirty="0">
                <a:latin typeface="Times New Roman" pitchFamily="18" charset="0"/>
                <a:cs typeface="Times New Roman" pitchFamily="18" charset="0"/>
              </a:rPr>
              <a:t>Final state:</a:t>
            </a:r>
            <a:r>
              <a:rPr lang="en-US" dirty="0">
                <a:latin typeface="Times New Roman" pitchFamily="18" charset="0"/>
                <a:cs typeface="Times New Roman" pitchFamily="18" charset="0"/>
              </a:rPr>
              <a:t> Each node knows the entire graph</a:t>
            </a:r>
            <a:r>
              <a:rPr lang="en-US" dirty="0"/>
              <a:t>.</a:t>
            </a:r>
          </a:p>
          <a:p>
            <a:endParaRPr lang="en-US" dirty="0"/>
          </a:p>
        </p:txBody>
      </p:sp>
      <p:pic>
        <p:nvPicPr>
          <p:cNvPr id="4" name="Picture 3">
            <a:extLst>
              <a:ext uri="{FF2B5EF4-FFF2-40B4-BE49-F238E27FC236}">
                <a16:creationId xmlns:a16="http://schemas.microsoft.com/office/drawing/2014/main" id="{6D707DC6-404C-3467-7AEB-A588C78879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b="1" dirty="0">
                <a:solidFill>
                  <a:schemeClr val="bg1"/>
                </a:solidFill>
              </a:rPr>
              <a:t>Link state routing</a:t>
            </a:r>
          </a:p>
        </p:txBody>
      </p:sp>
      <p:sp>
        <p:nvSpPr>
          <p:cNvPr id="3" name="Content Placeholder 2"/>
          <p:cNvSpPr>
            <a:spLocks noGrp="1"/>
          </p:cNvSpPr>
          <p:nvPr>
            <p:ph idx="1"/>
          </p:nvPr>
        </p:nvSpPr>
        <p:spPr>
          <a:xfrm>
            <a:off x="0" y="1219200"/>
            <a:ext cx="9144000" cy="4906963"/>
          </a:xfrm>
        </p:spPr>
        <p:txBody>
          <a:bodyPr>
            <a:normAutofit fontScale="92500" lnSpcReduction="10000"/>
          </a:bodyPr>
          <a:lstStyle/>
          <a:p>
            <a:pPr algn="just"/>
            <a:r>
              <a:rPr lang="en-US" b="0" i="0" dirty="0">
                <a:solidFill>
                  <a:srgbClr val="555555"/>
                </a:solidFill>
                <a:effectLst/>
                <a:latin typeface="Domine"/>
              </a:rPr>
              <a:t>In link-state routing, each router retrieves information about itself, its directly connected link, and the state of that link. This information is passed from router to router, without changing the entire routing information of the adjacent router. Each router makes only a copy of the information received from its neighbor. Thus, every router has identical information and can independently calculate its best path for forwarding packets from source to destination.</a:t>
            </a:r>
          </a:p>
          <a:p>
            <a:pPr algn="just"/>
            <a:r>
              <a:rPr lang="en-US" b="0" i="0" dirty="0">
                <a:solidFill>
                  <a:srgbClr val="555555"/>
                </a:solidFill>
                <a:effectLst/>
                <a:latin typeface="Domine"/>
              </a:rPr>
              <a:t>Link State routing uses </a:t>
            </a:r>
            <a:r>
              <a:rPr lang="en-US" b="1" i="0" u="none" strike="noStrike" dirty="0">
                <a:solidFill>
                  <a:srgbClr val="337AB7"/>
                </a:solidFill>
                <a:effectLst/>
                <a:latin typeface="Domine"/>
                <a:hlinkClick r:id="rId2"/>
              </a:rPr>
              <a:t>Dijkstra’s Algorithm</a:t>
            </a:r>
            <a:r>
              <a:rPr lang="en-US" b="0" i="0" dirty="0">
                <a:solidFill>
                  <a:srgbClr val="555555"/>
                </a:solidFill>
                <a:effectLst/>
                <a:latin typeface="Domine"/>
              </a:rPr>
              <a:t>. It is also referred to as </a:t>
            </a:r>
            <a:r>
              <a:rPr lang="en-US" b="1" i="0" dirty="0">
                <a:solidFill>
                  <a:srgbClr val="555555"/>
                </a:solidFill>
                <a:effectLst/>
                <a:latin typeface="Domine"/>
              </a:rPr>
              <a:t>the Shortest Path First  (SPF) Algorithm.</a:t>
            </a:r>
            <a:endParaRPr lang="en-US" b="0" i="0" dirty="0">
              <a:solidFill>
                <a:srgbClr val="555555"/>
              </a:solidFill>
              <a:effectLst/>
              <a:latin typeface="Domine"/>
            </a:endParaRPr>
          </a:p>
        </p:txBody>
      </p:sp>
      <p:pic>
        <p:nvPicPr>
          <p:cNvPr id="4" name="Picture 3">
            <a:extLst>
              <a:ext uri="{FF2B5EF4-FFF2-40B4-BE49-F238E27FC236}">
                <a16:creationId xmlns:a16="http://schemas.microsoft.com/office/drawing/2014/main" id="{6D707DC6-404C-3467-7AEB-A588C78879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55816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b="1" dirty="0">
                <a:solidFill>
                  <a:schemeClr val="bg1"/>
                </a:solidFill>
              </a:rPr>
              <a:t>Link state routing</a:t>
            </a:r>
          </a:p>
        </p:txBody>
      </p:sp>
      <p:sp>
        <p:nvSpPr>
          <p:cNvPr id="3" name="Content Placeholder 2"/>
          <p:cNvSpPr>
            <a:spLocks noGrp="1"/>
          </p:cNvSpPr>
          <p:nvPr>
            <p:ph idx="1"/>
          </p:nvPr>
        </p:nvSpPr>
        <p:spPr>
          <a:xfrm>
            <a:off x="0" y="1219200"/>
            <a:ext cx="9144000" cy="5638800"/>
          </a:xfrm>
        </p:spPr>
        <p:txBody>
          <a:bodyPr>
            <a:normAutofit fontScale="62500" lnSpcReduction="20000"/>
          </a:bodyPr>
          <a:lstStyle/>
          <a:p>
            <a:pPr algn="just"/>
            <a:r>
              <a:rPr lang="en-IN" b="0" i="0" dirty="0">
                <a:solidFill>
                  <a:srgbClr val="610B4B"/>
                </a:solidFill>
                <a:effectLst/>
                <a:latin typeface="erdana"/>
              </a:rPr>
              <a:t>Algorithm</a:t>
            </a:r>
          </a:p>
          <a:p>
            <a:pPr marL="0" indent="0" algn="just">
              <a:buNone/>
            </a:pPr>
            <a:r>
              <a:rPr lang="en-US" b="1" i="0" dirty="0">
                <a:solidFill>
                  <a:srgbClr val="610B4B"/>
                </a:solidFill>
                <a:effectLst/>
                <a:latin typeface="erdana"/>
              </a:rPr>
              <a:t>Initialization</a:t>
            </a:r>
          </a:p>
          <a:p>
            <a:pPr marL="0" indent="0" algn="just">
              <a:buNone/>
            </a:pPr>
            <a:r>
              <a:rPr lang="en-US" b="0" i="0" dirty="0">
                <a:solidFill>
                  <a:srgbClr val="610B4B"/>
                </a:solidFill>
                <a:effectLst/>
                <a:latin typeface="erdana"/>
              </a:rPr>
              <a:t>N’ = {A}     // A is a root node.</a:t>
            </a:r>
          </a:p>
          <a:p>
            <a:pPr marL="0" indent="0" algn="just">
              <a:buNone/>
            </a:pPr>
            <a:r>
              <a:rPr lang="en-US" b="0" i="0" dirty="0">
                <a:solidFill>
                  <a:srgbClr val="610B4B"/>
                </a:solidFill>
                <a:effectLst/>
                <a:latin typeface="erdana"/>
              </a:rPr>
              <a:t>for all nodes v</a:t>
            </a:r>
          </a:p>
          <a:p>
            <a:pPr marL="0" indent="0" algn="just">
              <a:buNone/>
            </a:pPr>
            <a:r>
              <a:rPr lang="en-US" b="0" i="0" dirty="0">
                <a:solidFill>
                  <a:srgbClr val="610B4B"/>
                </a:solidFill>
                <a:effectLst/>
                <a:latin typeface="erdana"/>
              </a:rPr>
              <a:t>if v adjacent to A</a:t>
            </a:r>
          </a:p>
          <a:p>
            <a:pPr marL="0" indent="0" algn="just">
              <a:buNone/>
            </a:pPr>
            <a:r>
              <a:rPr lang="en-US" b="0" i="0" dirty="0">
                <a:solidFill>
                  <a:srgbClr val="610B4B"/>
                </a:solidFill>
                <a:effectLst/>
                <a:latin typeface="erdana"/>
              </a:rPr>
              <a:t>then </a:t>
            </a:r>
          </a:p>
          <a:p>
            <a:pPr marL="0" indent="0" algn="just">
              <a:buNone/>
            </a:pPr>
            <a:r>
              <a:rPr lang="en-US" b="0" i="0" dirty="0">
                <a:solidFill>
                  <a:srgbClr val="610B4B"/>
                </a:solidFill>
                <a:effectLst/>
                <a:latin typeface="erdana"/>
              </a:rPr>
              <a:t>D(v) = c(</a:t>
            </a:r>
            <a:r>
              <a:rPr lang="en-US" b="0" i="0" dirty="0" err="1">
                <a:solidFill>
                  <a:srgbClr val="610B4B"/>
                </a:solidFill>
                <a:effectLst/>
                <a:latin typeface="erdana"/>
              </a:rPr>
              <a:t>A,v</a:t>
            </a:r>
            <a:r>
              <a:rPr lang="en-US" b="0" i="0" dirty="0">
                <a:solidFill>
                  <a:srgbClr val="610B4B"/>
                </a:solidFill>
                <a:effectLst/>
                <a:latin typeface="erdana"/>
              </a:rPr>
              <a:t>)</a:t>
            </a:r>
          </a:p>
          <a:p>
            <a:pPr marL="0" indent="0" algn="just">
              <a:buNone/>
            </a:pPr>
            <a:r>
              <a:rPr lang="en-US" b="0" i="0" dirty="0">
                <a:solidFill>
                  <a:srgbClr val="610B4B"/>
                </a:solidFill>
                <a:effectLst/>
                <a:latin typeface="erdana"/>
              </a:rPr>
              <a:t>else </a:t>
            </a:r>
          </a:p>
          <a:p>
            <a:pPr marL="0" indent="0" algn="just">
              <a:buNone/>
            </a:pPr>
            <a:r>
              <a:rPr lang="en-US" b="0" i="0" dirty="0">
                <a:solidFill>
                  <a:srgbClr val="610B4B"/>
                </a:solidFill>
                <a:effectLst/>
                <a:latin typeface="erdana"/>
              </a:rPr>
              <a:t>D(v) = infinity</a:t>
            </a:r>
          </a:p>
          <a:p>
            <a:pPr marL="0" indent="0" algn="just">
              <a:buNone/>
            </a:pPr>
            <a:r>
              <a:rPr lang="en-US" b="1" i="0" dirty="0">
                <a:solidFill>
                  <a:srgbClr val="610B4B"/>
                </a:solidFill>
                <a:effectLst/>
                <a:latin typeface="erdana"/>
              </a:rPr>
              <a:t>loop</a:t>
            </a:r>
          </a:p>
          <a:p>
            <a:pPr marL="0" indent="0" algn="just">
              <a:buNone/>
            </a:pPr>
            <a:r>
              <a:rPr lang="en-US" b="0" i="0" dirty="0">
                <a:solidFill>
                  <a:srgbClr val="610B4B"/>
                </a:solidFill>
                <a:effectLst/>
                <a:latin typeface="erdana"/>
              </a:rPr>
              <a:t>find w not in N such that D(w) is a minimum.</a:t>
            </a:r>
          </a:p>
          <a:p>
            <a:pPr marL="0" indent="0" algn="just">
              <a:buNone/>
            </a:pPr>
            <a:r>
              <a:rPr lang="en-US" b="0" i="0" dirty="0">
                <a:solidFill>
                  <a:srgbClr val="610B4B"/>
                </a:solidFill>
                <a:effectLst/>
                <a:latin typeface="erdana"/>
              </a:rPr>
              <a:t>Add w to N</a:t>
            </a:r>
          </a:p>
          <a:p>
            <a:pPr marL="0" indent="0" algn="just">
              <a:buNone/>
            </a:pPr>
            <a:r>
              <a:rPr lang="en-US" b="0" i="0" dirty="0">
                <a:solidFill>
                  <a:srgbClr val="610B4B"/>
                </a:solidFill>
                <a:effectLst/>
                <a:latin typeface="erdana"/>
              </a:rPr>
              <a:t>Update D(v) for all v adjacent to w and not in N:</a:t>
            </a:r>
          </a:p>
          <a:p>
            <a:pPr marL="0" indent="0" algn="just">
              <a:buNone/>
            </a:pPr>
            <a:r>
              <a:rPr lang="en-US" b="0" i="0" dirty="0">
                <a:solidFill>
                  <a:srgbClr val="610B4B"/>
                </a:solidFill>
                <a:effectLst/>
                <a:latin typeface="erdana"/>
              </a:rPr>
              <a:t>D(v) = min(D(v) , D(w) + c(</a:t>
            </a:r>
            <a:r>
              <a:rPr lang="en-US" b="0" i="0" dirty="0" err="1">
                <a:solidFill>
                  <a:srgbClr val="610B4B"/>
                </a:solidFill>
                <a:effectLst/>
                <a:latin typeface="erdana"/>
              </a:rPr>
              <a:t>w,v</a:t>
            </a:r>
            <a:r>
              <a:rPr lang="en-US" b="0" i="0" dirty="0">
                <a:solidFill>
                  <a:srgbClr val="610B4B"/>
                </a:solidFill>
                <a:effectLst/>
                <a:latin typeface="erdana"/>
              </a:rPr>
              <a:t>))</a:t>
            </a:r>
          </a:p>
          <a:p>
            <a:pPr marL="0" indent="0" algn="just">
              <a:buNone/>
            </a:pPr>
            <a:r>
              <a:rPr lang="en-US" b="0" i="0" dirty="0">
                <a:solidFill>
                  <a:srgbClr val="610B4B"/>
                </a:solidFill>
                <a:effectLst/>
                <a:latin typeface="erdana"/>
              </a:rPr>
              <a:t>Until all nodes in N</a:t>
            </a:r>
          </a:p>
          <a:p>
            <a:pPr marL="0" indent="0" algn="just">
              <a:buNone/>
            </a:pPr>
            <a:r>
              <a:rPr lang="en-US" dirty="0">
                <a:solidFill>
                  <a:srgbClr val="00B050"/>
                </a:solidFill>
                <a:latin typeface="erdana"/>
              </a:rPr>
              <a:t>-- D(v) = cost of least-cost path from source to destination</a:t>
            </a:r>
          </a:p>
          <a:p>
            <a:pPr marL="0" indent="0" algn="just">
              <a:buNone/>
            </a:pPr>
            <a:r>
              <a:rPr lang="en-US" b="0" i="0" dirty="0">
                <a:solidFill>
                  <a:srgbClr val="00B050"/>
                </a:solidFill>
                <a:effectLst/>
                <a:latin typeface="erdana"/>
              </a:rPr>
              <a:t>--P(v)=previous neighbor of v along current path</a:t>
            </a:r>
          </a:p>
          <a:p>
            <a:pPr marL="0" indent="0" algn="just">
              <a:buNone/>
            </a:pPr>
            <a:r>
              <a:rPr lang="en-US" dirty="0">
                <a:solidFill>
                  <a:srgbClr val="00B050"/>
                </a:solidFill>
                <a:latin typeface="erdana"/>
              </a:rPr>
              <a:t>--N’=Subnet of nodes that are in least cost path</a:t>
            </a:r>
            <a:endParaRPr lang="en-IN" b="0" i="0" dirty="0">
              <a:solidFill>
                <a:srgbClr val="00B050"/>
              </a:solidFill>
              <a:effectLst/>
              <a:latin typeface="erdana"/>
            </a:endParaRPr>
          </a:p>
        </p:txBody>
      </p:sp>
      <p:pic>
        <p:nvPicPr>
          <p:cNvPr id="4" name="Picture 3">
            <a:extLst>
              <a:ext uri="{FF2B5EF4-FFF2-40B4-BE49-F238E27FC236}">
                <a16:creationId xmlns:a16="http://schemas.microsoft.com/office/drawing/2014/main" id="{6D707DC6-404C-3467-7AEB-A588C78879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3213838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Congestion Control</a:t>
            </a:r>
          </a:p>
        </p:txBody>
      </p:sp>
      <p:sp>
        <p:nvSpPr>
          <p:cNvPr id="3" name="Content Placeholder 2"/>
          <p:cNvSpPr>
            <a:spLocks noGrp="1"/>
          </p:cNvSpPr>
          <p:nvPr>
            <p:ph idx="1"/>
          </p:nvPr>
        </p:nvSpPr>
        <p:spPr>
          <a:xfrm>
            <a:off x="152400" y="1143000"/>
            <a:ext cx="8991600" cy="5181599"/>
          </a:xfrm>
        </p:spPr>
        <p:txBody>
          <a:bodyPr>
            <a:normAutofit fontScale="70000" lnSpcReduction="20000"/>
          </a:bodyPr>
          <a:lstStyle/>
          <a:p>
            <a:pPr fontAlgn="base">
              <a:lnSpc>
                <a:spcPct val="170000"/>
              </a:lnSpc>
            </a:pPr>
            <a:r>
              <a:rPr lang="en-US" b="0" i="0" dirty="0">
                <a:solidFill>
                  <a:srgbClr val="000000"/>
                </a:solidFill>
                <a:effectLst/>
                <a:latin typeface="Nunito" pitchFamily="2" charset="0"/>
              </a:rPr>
              <a:t>Congestion causes choking of the communication medium.</a:t>
            </a:r>
            <a:endParaRPr lang="en-US" dirty="0">
              <a:latin typeface="Times New Roman" pitchFamily="18" charset="0"/>
              <a:cs typeface="Times New Roman" pitchFamily="18" charset="0"/>
            </a:endParaRPr>
          </a:p>
          <a:p>
            <a:pPr fontAlgn="base">
              <a:lnSpc>
                <a:spcPct val="170000"/>
              </a:lnSpc>
            </a:pPr>
            <a:r>
              <a:rPr lang="en-US" dirty="0">
                <a:latin typeface="Times New Roman" pitchFamily="18" charset="0"/>
                <a:cs typeface="Times New Roman" pitchFamily="18" charset="0"/>
              </a:rPr>
              <a:t>Too many packets present in (a part of) the network causes packet delay and loss that degrades performance. This situation is called </a:t>
            </a:r>
            <a:r>
              <a:rPr lang="en-US" b="1" dirty="0">
                <a:latin typeface="Times New Roman" pitchFamily="18" charset="0"/>
                <a:cs typeface="Times New Roman" pitchFamily="18" charset="0"/>
              </a:rPr>
              <a:t>congestion. </a:t>
            </a:r>
          </a:p>
          <a:p>
            <a:pPr fontAlgn="base">
              <a:lnSpc>
                <a:spcPct val="170000"/>
              </a:lnSpc>
            </a:pPr>
            <a:r>
              <a:rPr lang="en-US" dirty="0">
                <a:latin typeface="Times New Roman" pitchFamily="18" charset="0"/>
                <a:cs typeface="Times New Roman" pitchFamily="18" charset="0"/>
              </a:rPr>
              <a:t>A state occurring in network layer when the message traffic is so heavy that it slows down network response time.</a:t>
            </a:r>
          </a:p>
          <a:p>
            <a:pPr marL="0" indent="0" fontAlgn="base">
              <a:lnSpc>
                <a:spcPct val="170000"/>
              </a:lnSpc>
              <a:buNone/>
            </a:pPr>
            <a:r>
              <a:rPr lang="en-US" dirty="0"/>
              <a:t>There are two congestion control algorithms which are as follows:</a:t>
            </a:r>
          </a:p>
          <a:p>
            <a:pPr fontAlgn="base">
              <a:lnSpc>
                <a:spcPct val="170000"/>
              </a:lnSpc>
            </a:pPr>
            <a:r>
              <a:rPr lang="en-US" b="1" dirty="0"/>
              <a:t>Leaky Bucket Algorithm</a:t>
            </a:r>
            <a:endParaRPr lang="en-US" dirty="0"/>
          </a:p>
          <a:p>
            <a:pPr fontAlgn="base">
              <a:lnSpc>
                <a:spcPct val="170000"/>
              </a:lnSpc>
            </a:pPr>
            <a:r>
              <a:rPr lang="en-US" b="1" dirty="0"/>
              <a:t>Token Bucket Algorithm</a:t>
            </a:r>
            <a:endParaRPr lang="en-US" dirty="0"/>
          </a:p>
          <a:p>
            <a:pPr fontAlgn="base"/>
            <a:endParaRPr lang="en-US" dirty="0">
              <a:latin typeface="Times New Roman" pitchFamily="18" charset="0"/>
              <a:cs typeface="Times New Roman" pitchFamily="18" charset="0"/>
            </a:endParaRPr>
          </a:p>
          <a:p>
            <a:pPr fontAlgn="base">
              <a:buNone/>
            </a:pPr>
            <a:r>
              <a:rPr lang="en-US" dirty="0"/>
              <a:t> </a:t>
            </a:r>
          </a:p>
          <a:p>
            <a:pPr>
              <a:lnSpc>
                <a:spcPct val="150000"/>
              </a:lnSpc>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6A3A8DA-4666-467A-54B0-9BF3E7AB53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Congestion Control</a:t>
            </a:r>
          </a:p>
        </p:txBody>
      </p:sp>
      <p:sp>
        <p:nvSpPr>
          <p:cNvPr id="3" name="Content Placeholder 2"/>
          <p:cNvSpPr>
            <a:spLocks noGrp="1"/>
          </p:cNvSpPr>
          <p:nvPr>
            <p:ph idx="1"/>
          </p:nvPr>
        </p:nvSpPr>
        <p:spPr>
          <a:xfrm>
            <a:off x="76200" y="909585"/>
            <a:ext cx="9067800" cy="5181599"/>
          </a:xfrm>
        </p:spPr>
        <p:txBody>
          <a:bodyPr>
            <a:normAutofit/>
          </a:bodyPr>
          <a:lstStyle/>
          <a:p>
            <a:pPr marL="0" indent="0" fontAlgn="base">
              <a:lnSpc>
                <a:spcPct val="170000"/>
              </a:lnSpc>
              <a:buNone/>
            </a:pPr>
            <a:r>
              <a:rPr lang="en-US" sz="2800" b="1" dirty="0"/>
              <a:t>Leaky Bucket Algorithm:</a:t>
            </a:r>
          </a:p>
          <a:p>
            <a:pPr fontAlgn="base">
              <a:lnSpc>
                <a:spcPct val="170000"/>
              </a:lnSpc>
            </a:pPr>
            <a:r>
              <a:rPr lang="en-US" sz="1600" b="0" i="0" dirty="0">
                <a:solidFill>
                  <a:srgbClr val="000000"/>
                </a:solidFill>
                <a:effectLst/>
                <a:latin typeface="Nunito" pitchFamily="2" charset="0"/>
              </a:rPr>
              <a:t>The leaky bucket algorithm discovers its use in the context of network traffic shaping or rate-limiting. The algorithm allows controlling the rate at which a record is injected into a network and managing burstiness in the data rate.</a:t>
            </a:r>
            <a:endParaRPr lang="en-US" sz="2800" b="0" i="0" dirty="0">
              <a:solidFill>
                <a:srgbClr val="000000"/>
              </a:solidFill>
              <a:effectLst/>
              <a:latin typeface="Times New Roman" pitchFamily="18" charset="0"/>
              <a:cs typeface="Times New Roman" pitchFamily="18" charset="0"/>
            </a:endParaRPr>
          </a:p>
          <a:p>
            <a:pPr fontAlgn="base">
              <a:lnSpc>
                <a:spcPct val="170000"/>
              </a:lnSpc>
            </a:pPr>
            <a:r>
              <a:rPr lang="en-US" sz="1600" dirty="0">
                <a:solidFill>
                  <a:srgbClr val="000000"/>
                </a:solidFill>
                <a:latin typeface="Nunito" pitchFamily="2" charset="0"/>
              </a:rPr>
              <a:t>This algorithm is used to control the rate at which traffic is sent to the network and shape the burst traffic to a steady traffic stream.</a:t>
            </a:r>
          </a:p>
          <a:p>
            <a:pPr fontAlgn="base">
              <a:lnSpc>
                <a:spcPct val="170000"/>
              </a:lnSpc>
            </a:pPr>
            <a:endParaRPr lang="en-US" sz="1600" dirty="0">
              <a:solidFill>
                <a:srgbClr val="000000"/>
              </a:solidFill>
              <a:latin typeface="Nunito" pitchFamily="2" charset="0"/>
            </a:endParaRPr>
          </a:p>
          <a:p>
            <a:pPr>
              <a:lnSpc>
                <a:spcPct val="150000"/>
              </a:lnSpc>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6A3A8DA-4666-467A-54B0-9BF3E7AB53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429485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Leaky Bucket Algorithm</a:t>
            </a: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0" y="1066800"/>
            <a:ext cx="9067800" cy="47244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FDF59B71-32F3-FE1C-380C-5AD027958D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52400" y="1600200"/>
            <a:ext cx="8915400" cy="33528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828675" y="4876800"/>
            <a:ext cx="7858125" cy="112395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BEA39F9D-56F9-DA2B-A6BA-338DA0E429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Congestion Control</a:t>
            </a:r>
          </a:p>
        </p:txBody>
      </p:sp>
      <p:sp>
        <p:nvSpPr>
          <p:cNvPr id="3" name="Content Placeholder 2"/>
          <p:cNvSpPr>
            <a:spLocks noGrp="1"/>
          </p:cNvSpPr>
          <p:nvPr>
            <p:ph idx="1"/>
          </p:nvPr>
        </p:nvSpPr>
        <p:spPr>
          <a:xfrm>
            <a:off x="76200" y="909585"/>
            <a:ext cx="9067800" cy="5181599"/>
          </a:xfrm>
        </p:spPr>
        <p:txBody>
          <a:bodyPr>
            <a:normAutofit/>
          </a:bodyPr>
          <a:lstStyle/>
          <a:p>
            <a:pPr marL="0" indent="0" fontAlgn="base">
              <a:lnSpc>
                <a:spcPct val="170000"/>
              </a:lnSpc>
              <a:buNone/>
            </a:pPr>
            <a:r>
              <a:rPr lang="en-US" sz="2800" b="1" dirty="0"/>
              <a:t>Leaky Bucket Algorithm:</a:t>
            </a:r>
          </a:p>
          <a:p>
            <a:pPr algn="just" fontAlgn="base">
              <a:lnSpc>
                <a:spcPct val="170000"/>
              </a:lnSpc>
            </a:pPr>
            <a:r>
              <a:rPr lang="en-US" sz="1600" b="0" i="0" dirty="0">
                <a:solidFill>
                  <a:srgbClr val="000000"/>
                </a:solidFill>
                <a:effectLst/>
                <a:latin typeface="Nunito" pitchFamily="2" charset="0"/>
              </a:rPr>
              <a:t>The </a:t>
            </a:r>
            <a:r>
              <a:rPr lang="en-US" sz="1600" b="1" i="0" dirty="0">
                <a:solidFill>
                  <a:srgbClr val="000000"/>
                </a:solidFill>
                <a:effectLst/>
                <a:latin typeface="Nunito" pitchFamily="2" charset="0"/>
              </a:rPr>
              <a:t>disadvantages</a:t>
            </a:r>
            <a:r>
              <a:rPr lang="en-US" sz="1600" b="0" i="0" dirty="0">
                <a:solidFill>
                  <a:srgbClr val="000000"/>
                </a:solidFill>
                <a:effectLst/>
                <a:latin typeface="Nunito" pitchFamily="2" charset="0"/>
              </a:rPr>
              <a:t> compared with the leaky-bucket algorithm are the inefficient use of available network resources. The leak rate is a fixed parameter. In the case of the traffic, volume is deficient, the large area of network resources such as bandwidth is not being used effectively. </a:t>
            </a: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6A3A8DA-4666-467A-54B0-9BF3E7AB53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0987407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Congestion Control</a:t>
            </a:r>
          </a:p>
        </p:txBody>
      </p:sp>
      <p:sp>
        <p:nvSpPr>
          <p:cNvPr id="3" name="Content Placeholder 2"/>
          <p:cNvSpPr>
            <a:spLocks noGrp="1"/>
          </p:cNvSpPr>
          <p:nvPr>
            <p:ph idx="1"/>
          </p:nvPr>
        </p:nvSpPr>
        <p:spPr>
          <a:xfrm>
            <a:off x="76200" y="909585"/>
            <a:ext cx="9067800" cy="5181599"/>
          </a:xfrm>
        </p:spPr>
        <p:txBody>
          <a:bodyPr>
            <a:normAutofit/>
          </a:bodyPr>
          <a:lstStyle/>
          <a:p>
            <a:pPr marL="0" indent="0" fontAlgn="base">
              <a:lnSpc>
                <a:spcPct val="170000"/>
              </a:lnSpc>
              <a:buNone/>
            </a:pPr>
            <a:r>
              <a:rPr lang="en-US" sz="2800" b="1" dirty="0"/>
              <a:t>Token Bucket Algorithm:</a:t>
            </a:r>
          </a:p>
          <a:p>
            <a:pPr algn="just" fontAlgn="base">
              <a:lnSpc>
                <a:spcPct val="170000"/>
              </a:lnSpc>
            </a:pPr>
            <a:r>
              <a:rPr lang="en-US" sz="1600" b="0" i="0" dirty="0">
                <a:solidFill>
                  <a:srgbClr val="000000"/>
                </a:solidFill>
                <a:effectLst/>
                <a:latin typeface="Nunito" pitchFamily="2" charset="0"/>
              </a:rPr>
              <a:t>It is a control algorithm that indicates when traffic should be sent. This order comes based on the display of tokens in the bucket. The bucket contains tokens. Each of the tokens defines a packet of predetermined size. Tokens in the bucket are deleted for the ability to share a packet.</a:t>
            </a:r>
          </a:p>
          <a:p>
            <a:pPr algn="just" fontAlgn="base">
              <a:lnSpc>
                <a:spcPct val="170000"/>
              </a:lnSpc>
            </a:pPr>
            <a:r>
              <a:rPr lang="en-US" sz="1600" dirty="0">
                <a:solidFill>
                  <a:srgbClr val="000000"/>
                </a:solidFill>
                <a:latin typeface="Nunito" pitchFamily="2" charset="0"/>
              </a:rPr>
              <a:t>When tokens are shown, a flow to transmit traffic appears in the display of tokens. No token means no flow sends its packets. Hence, a flow transfers traffic up to its peak burst rate in good tokens in the bucket.</a:t>
            </a:r>
          </a:p>
        </p:txBody>
      </p:sp>
      <p:pic>
        <p:nvPicPr>
          <p:cNvPr id="4" name="Picture 3">
            <a:extLst>
              <a:ext uri="{FF2B5EF4-FFF2-40B4-BE49-F238E27FC236}">
                <a16:creationId xmlns:a16="http://schemas.microsoft.com/office/drawing/2014/main" id="{56A3A8DA-4666-467A-54B0-9BF3E7AB53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896487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639762"/>
          </a:xfrm>
        </p:spPr>
        <p:txBody>
          <a:bodyPr>
            <a:normAutofit/>
          </a:bodyPr>
          <a:lstStyle/>
          <a:p>
            <a:r>
              <a:rPr lang="en-IN" sz="3000" b="1" dirty="0">
                <a:solidFill>
                  <a:schemeClr val="bg1"/>
                </a:solidFill>
                <a:ea typeface="Verdana" panose="020B0604030504040204" pitchFamily="34" charset="0"/>
              </a:rPr>
              <a:t>Ring Topology</a:t>
            </a:r>
            <a:endParaRPr lang="en-US" sz="3000" dirty="0"/>
          </a:p>
        </p:txBody>
      </p:sp>
      <p:sp>
        <p:nvSpPr>
          <p:cNvPr id="3" name="Text Placeholder 2"/>
          <p:cNvSpPr>
            <a:spLocks noGrp="1"/>
          </p:cNvSpPr>
          <p:nvPr>
            <p:ph type="body" sz="half" idx="4294967295"/>
          </p:nvPr>
        </p:nvSpPr>
        <p:spPr>
          <a:xfrm>
            <a:off x="0" y="990600"/>
            <a:ext cx="8686800" cy="4525963"/>
          </a:xfrm>
        </p:spPr>
        <p:txBody>
          <a:bodyPr>
            <a:normAutofit/>
          </a:bodyPr>
          <a:lstStyle/>
          <a:p>
            <a:endParaRPr lang="en-US" sz="4000" dirty="0">
              <a:latin typeface="+mj-lt"/>
            </a:endParaRPr>
          </a:p>
        </p:txBody>
      </p:sp>
      <p:pic>
        <p:nvPicPr>
          <p:cNvPr id="3074" name="Picture 2" descr="C:\Users\lenovo\Desktop\COMPUETR NETWORKS NOTES\ring topology.PNG"/>
          <p:cNvPicPr>
            <a:picLocks noChangeAspect="1" noChangeArrowheads="1"/>
          </p:cNvPicPr>
          <p:nvPr/>
        </p:nvPicPr>
        <p:blipFill>
          <a:blip r:embed="rId2"/>
          <a:srcRect/>
          <a:stretch>
            <a:fillRect/>
          </a:stretch>
        </p:blipFill>
        <p:spPr bwMode="auto">
          <a:xfrm>
            <a:off x="457199" y="1023938"/>
            <a:ext cx="8458201" cy="5376862"/>
          </a:xfrm>
          <a:prstGeom prst="rect">
            <a:avLst/>
          </a:prstGeom>
          <a:noFill/>
        </p:spPr>
      </p:pic>
      <p:pic>
        <p:nvPicPr>
          <p:cNvPr id="4" name="Picture 3">
            <a:extLst>
              <a:ext uri="{FF2B5EF4-FFF2-40B4-BE49-F238E27FC236}">
                <a16:creationId xmlns:a16="http://schemas.microsoft.com/office/drawing/2014/main" id="{ACF02D2E-C512-8B96-B5B4-02DECC673C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b="1" dirty="0">
                <a:solidFill>
                  <a:schemeClr val="bg1"/>
                </a:solidFill>
              </a:rPr>
              <a:t>Token Bucket</a:t>
            </a:r>
          </a:p>
        </p:txBody>
      </p:sp>
      <p:pic>
        <p:nvPicPr>
          <p:cNvPr id="2050" name="Picture 2"/>
          <p:cNvPicPr>
            <a:picLocks noGrp="1" noChangeAspect="1" noChangeArrowheads="1"/>
          </p:cNvPicPr>
          <p:nvPr>
            <p:ph idx="1"/>
          </p:nvPr>
        </p:nvPicPr>
        <p:blipFill>
          <a:blip r:embed="rId2"/>
          <a:srcRect/>
          <a:stretch>
            <a:fillRect/>
          </a:stretch>
        </p:blipFill>
        <p:spPr bwMode="auto">
          <a:xfrm>
            <a:off x="0" y="914400"/>
            <a:ext cx="8915400" cy="494818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57200" y="5867400"/>
            <a:ext cx="8153400" cy="990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8E7EC9CB-5316-826A-4771-6DDBCF5955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1286"/>
            <a:ext cx="8229600" cy="914400"/>
          </a:xfrm>
        </p:spPr>
        <p:txBody>
          <a:bodyPr>
            <a:noAutofit/>
          </a:bodyPr>
          <a:lstStyle/>
          <a:p>
            <a:r>
              <a:rPr lang="en-US" sz="2800" b="1" dirty="0">
                <a:solidFill>
                  <a:schemeClr val="bg1"/>
                </a:solidFill>
              </a:rPr>
              <a:t>Difference between leaky and token Bucket algorithm</a:t>
            </a:r>
          </a:p>
        </p:txBody>
      </p:sp>
      <p:pic>
        <p:nvPicPr>
          <p:cNvPr id="2051" name="Picture 3"/>
          <p:cNvPicPr>
            <a:picLocks noChangeAspect="1" noChangeArrowheads="1"/>
          </p:cNvPicPr>
          <p:nvPr/>
        </p:nvPicPr>
        <p:blipFill>
          <a:blip r:embed="rId2"/>
          <a:srcRect/>
          <a:stretch>
            <a:fillRect/>
          </a:stretch>
        </p:blipFill>
        <p:spPr bwMode="auto">
          <a:xfrm>
            <a:off x="457200" y="5867400"/>
            <a:ext cx="8153400" cy="990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8E7EC9CB-5316-826A-4771-6DDBCF5955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026" name="Picture 2" descr="What is the difference between token bucket and leaky bucket ...">
            <a:extLst>
              <a:ext uri="{FF2B5EF4-FFF2-40B4-BE49-F238E27FC236}">
                <a16:creationId xmlns:a16="http://schemas.microsoft.com/office/drawing/2014/main" id="{C57F475A-D214-FEE4-F77A-9FB3C06D7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09585"/>
            <a:ext cx="8839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9215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Quality of service</a:t>
            </a:r>
          </a:p>
        </p:txBody>
      </p:sp>
      <p:sp>
        <p:nvSpPr>
          <p:cNvPr id="3" name="Content Placeholder 2"/>
          <p:cNvSpPr>
            <a:spLocks noGrp="1"/>
          </p:cNvSpPr>
          <p:nvPr>
            <p:ph idx="1"/>
          </p:nvPr>
        </p:nvSpPr>
        <p:spPr>
          <a:xfrm>
            <a:off x="228600" y="1295400"/>
            <a:ext cx="8763000" cy="4830763"/>
          </a:xfrm>
        </p:spPr>
        <p:txBody>
          <a:bodyPr>
            <a:normAutofit fontScale="92500" lnSpcReduction="10000"/>
          </a:bodyPr>
          <a:lstStyle/>
          <a:p>
            <a:r>
              <a:rPr lang="en-US" b="1" dirty="0">
                <a:latin typeface="Times New Roman" pitchFamily="18" charset="0"/>
                <a:cs typeface="Times New Roman" pitchFamily="18" charset="0"/>
              </a:rPr>
              <a:t>Quality of service </a:t>
            </a:r>
            <a:r>
              <a:rPr lang="en-US" dirty="0">
                <a:latin typeface="Times New Roman" pitchFamily="18" charset="0"/>
                <a:cs typeface="Times New Roman" pitchFamily="18" charset="0"/>
              </a:rPr>
              <a:t>is an internetworking issue that can be defined as flow that is required for communication.</a:t>
            </a:r>
          </a:p>
          <a:p>
            <a:r>
              <a:rPr lang="en-US" dirty="0">
                <a:latin typeface="Times New Roman" pitchFamily="18" charset="0"/>
                <a:cs typeface="Times New Roman" pitchFamily="18" charset="0"/>
              </a:rPr>
              <a:t>QoS is an overall performance measure of computer networks.</a:t>
            </a:r>
          </a:p>
          <a:p>
            <a:pPr marL="0" indent="0">
              <a:buNone/>
            </a:pPr>
            <a:r>
              <a:rPr lang="en-US" b="1" dirty="0">
                <a:latin typeface="Times New Roman" pitchFamily="18" charset="0"/>
                <a:cs typeface="Times New Roman" pitchFamily="18" charset="0"/>
              </a:rPr>
              <a:t>Flow characteristics:</a:t>
            </a:r>
          </a:p>
          <a:p>
            <a:r>
              <a:rPr lang="en-US" dirty="0">
                <a:latin typeface="Times New Roman" pitchFamily="18" charset="0"/>
                <a:cs typeface="Times New Roman" pitchFamily="18" charset="0"/>
              </a:rPr>
              <a:t>Reliability</a:t>
            </a:r>
          </a:p>
          <a:p>
            <a:r>
              <a:rPr lang="en-US" dirty="0">
                <a:latin typeface="Times New Roman" pitchFamily="18" charset="0"/>
                <a:cs typeface="Times New Roman" pitchFamily="18" charset="0"/>
              </a:rPr>
              <a:t>Delay</a:t>
            </a:r>
          </a:p>
          <a:p>
            <a:r>
              <a:rPr lang="en-US" dirty="0">
                <a:latin typeface="Times New Roman" pitchFamily="18" charset="0"/>
                <a:cs typeface="Times New Roman" pitchFamily="18" charset="0"/>
              </a:rPr>
              <a:t>Jitter</a:t>
            </a:r>
          </a:p>
          <a:p>
            <a:r>
              <a:rPr lang="en-US" dirty="0">
                <a:latin typeface="Times New Roman" pitchFamily="18" charset="0"/>
                <a:cs typeface="Times New Roman" pitchFamily="18" charset="0"/>
              </a:rPr>
              <a:t>Bandwidth</a:t>
            </a:r>
          </a:p>
          <a:p>
            <a:endParaRPr lang="en-US" dirty="0">
              <a:latin typeface="Times New Roman" pitchFamily="18" charset="0"/>
              <a:cs typeface="Times New Roman" pitchFamily="18" charset="0"/>
            </a:endParaRPr>
          </a:p>
          <a:p>
            <a:endParaRPr lang="en-US"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Quality of service</a:t>
            </a:r>
          </a:p>
        </p:txBody>
      </p:sp>
      <p:sp>
        <p:nvSpPr>
          <p:cNvPr id="3" name="Content Placeholder 2"/>
          <p:cNvSpPr>
            <a:spLocks noGrp="1"/>
          </p:cNvSpPr>
          <p:nvPr>
            <p:ph idx="1"/>
          </p:nvPr>
        </p:nvSpPr>
        <p:spPr>
          <a:xfrm>
            <a:off x="228600" y="1295400"/>
            <a:ext cx="8763000" cy="4830763"/>
          </a:xfrm>
        </p:spPr>
        <p:txBody>
          <a:bodyPr>
            <a:normAutofit fontScale="85000" lnSpcReduction="20000"/>
          </a:bodyPr>
          <a:lstStyle/>
          <a:p>
            <a:pPr marL="0" indent="0" algn="l">
              <a:buNone/>
            </a:pPr>
            <a:r>
              <a:rPr lang="en-US" b="0" i="0" dirty="0">
                <a:solidFill>
                  <a:srgbClr val="FF0000"/>
                </a:solidFill>
                <a:effectLst/>
                <a:latin typeface="system-ui"/>
              </a:rPr>
              <a:t>Reliability</a:t>
            </a:r>
          </a:p>
          <a:p>
            <a:pPr algn="just"/>
            <a:r>
              <a:rPr lang="en-US" b="0" i="0" dirty="0">
                <a:solidFill>
                  <a:srgbClr val="212529"/>
                </a:solidFill>
                <a:effectLst/>
                <a:latin typeface="system-ui"/>
              </a:rPr>
              <a:t>It is one of the main characteristics that the flow needs. If there is a lack of reliability then it simply means losing any packet or losing an acknowledgement due to which retransmission is needed.</a:t>
            </a:r>
          </a:p>
          <a:p>
            <a:pPr algn="just"/>
            <a:r>
              <a:rPr lang="en-US" b="0" i="0" dirty="0">
                <a:solidFill>
                  <a:srgbClr val="212529"/>
                </a:solidFill>
                <a:effectLst/>
                <a:latin typeface="system-ui"/>
              </a:rPr>
              <a:t>Reliability becomes more important for electronic mail, file transfer, and for internet access.</a:t>
            </a:r>
          </a:p>
          <a:p>
            <a:pPr marL="0" indent="0" algn="just">
              <a:buNone/>
            </a:pPr>
            <a:r>
              <a:rPr lang="en-US" b="0" i="0" dirty="0">
                <a:solidFill>
                  <a:srgbClr val="FF0000"/>
                </a:solidFill>
                <a:effectLst/>
                <a:latin typeface="system-ui"/>
              </a:rPr>
              <a:t>Delay</a:t>
            </a:r>
          </a:p>
          <a:p>
            <a:pPr algn="just"/>
            <a:r>
              <a:rPr lang="en-US" b="0" i="0" dirty="0">
                <a:solidFill>
                  <a:srgbClr val="212529"/>
                </a:solidFill>
                <a:effectLst/>
                <a:latin typeface="system-ui"/>
              </a:rPr>
              <a:t>Another characteristic of the flow is the delay in transmission between the source and destination. During audio conferencing, telephony, video conferencing, and remote conferencing there should be a minimum delay.</a:t>
            </a:r>
          </a:p>
        </p:txBody>
      </p:sp>
    </p:spTree>
    <p:extLst>
      <p:ext uri="{BB962C8B-B14F-4D97-AF65-F5344CB8AC3E}">
        <p14:creationId xmlns:p14="http://schemas.microsoft.com/office/powerpoint/2010/main" val="30791389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Quality of service</a:t>
            </a:r>
          </a:p>
        </p:txBody>
      </p:sp>
      <p:sp>
        <p:nvSpPr>
          <p:cNvPr id="3" name="Content Placeholder 2"/>
          <p:cNvSpPr>
            <a:spLocks noGrp="1"/>
          </p:cNvSpPr>
          <p:nvPr>
            <p:ph idx="1"/>
          </p:nvPr>
        </p:nvSpPr>
        <p:spPr>
          <a:xfrm>
            <a:off x="228600" y="1295400"/>
            <a:ext cx="8763000" cy="4830763"/>
          </a:xfrm>
        </p:spPr>
        <p:txBody>
          <a:bodyPr>
            <a:normAutofit/>
          </a:bodyPr>
          <a:lstStyle/>
          <a:p>
            <a:pPr marL="0" indent="0" algn="just">
              <a:buNone/>
            </a:pPr>
            <a:r>
              <a:rPr lang="en-US" b="0" i="0" dirty="0">
                <a:solidFill>
                  <a:srgbClr val="FF0000"/>
                </a:solidFill>
                <a:effectLst/>
                <a:latin typeface="system-ui"/>
              </a:rPr>
              <a:t>Jitter</a:t>
            </a:r>
          </a:p>
          <a:p>
            <a:pPr algn="just"/>
            <a:r>
              <a:rPr lang="en-US" b="0" i="0" dirty="0">
                <a:solidFill>
                  <a:srgbClr val="212529"/>
                </a:solidFill>
                <a:effectLst/>
                <a:latin typeface="system-ui"/>
              </a:rPr>
              <a:t>It is basically the variation in the delay for packets that belongs to the same flow. Thus Jitter is basically the variation in the packet delay. Higher the value of jitter means there is a large delay and the low jitter means the variation is small.</a:t>
            </a:r>
          </a:p>
          <a:p>
            <a:pPr marL="0" indent="0" algn="just">
              <a:buNone/>
            </a:pPr>
            <a:r>
              <a:rPr lang="en-US" b="0" i="0" dirty="0">
                <a:solidFill>
                  <a:srgbClr val="FF0000"/>
                </a:solidFill>
                <a:effectLst/>
                <a:latin typeface="system-ui"/>
              </a:rPr>
              <a:t>Bandwidth</a:t>
            </a:r>
          </a:p>
          <a:p>
            <a:pPr algn="just"/>
            <a:r>
              <a:rPr lang="en-US" b="0" i="0" dirty="0">
                <a:solidFill>
                  <a:srgbClr val="212529"/>
                </a:solidFill>
                <a:effectLst/>
                <a:latin typeface="system-ui"/>
              </a:rPr>
              <a:t>The different applications need different bandwidth.</a:t>
            </a:r>
          </a:p>
        </p:txBody>
      </p:sp>
    </p:spTree>
    <p:extLst>
      <p:ext uri="{BB962C8B-B14F-4D97-AF65-F5344CB8AC3E}">
        <p14:creationId xmlns:p14="http://schemas.microsoft.com/office/powerpoint/2010/main" val="7800215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Application Requirements</a:t>
            </a:r>
          </a:p>
        </p:txBody>
      </p:sp>
      <p:pic>
        <p:nvPicPr>
          <p:cNvPr id="6" name="Picture 5" descr="5-30">
            <a:extLst>
              <a:ext uri="{FF2B5EF4-FFF2-40B4-BE49-F238E27FC236}">
                <a16:creationId xmlns:a16="http://schemas.microsoft.com/office/drawing/2014/main" id="{16119DE8-20DA-58D0-0CCE-1818BEA65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6" y="1143000"/>
            <a:ext cx="8804274"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73795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a:solidFill>
                  <a:schemeClr val="bg1"/>
                </a:solidFill>
                <a:latin typeface="Times New Roman" pitchFamily="18" charset="0"/>
                <a:cs typeface="Times New Roman" pitchFamily="18" charset="0"/>
              </a:rPr>
              <a:t>Packet Scheduling</a:t>
            </a:r>
            <a:endParaRPr lang="en-US" b="1" dirty="0">
              <a:solidFill>
                <a:schemeClr val="bg1"/>
              </a:solidFill>
              <a:latin typeface="Times New Roman" pitchFamily="18" charset="0"/>
              <a:cs typeface="Times New Roman" pitchFamily="18" charset="0"/>
            </a:endParaRPr>
          </a:p>
        </p:txBody>
      </p:sp>
      <p:sp>
        <p:nvSpPr>
          <p:cNvPr id="3" name="Rectangle 3">
            <a:extLst>
              <a:ext uri="{FF2B5EF4-FFF2-40B4-BE49-F238E27FC236}">
                <a16:creationId xmlns:a16="http://schemas.microsoft.com/office/drawing/2014/main" id="{0798BD43-D2DB-F386-BD16-7E4339CE31FD}"/>
              </a:ext>
            </a:extLst>
          </p:cNvPr>
          <p:cNvSpPr>
            <a:spLocks noGrp="1" noChangeArrowheads="1"/>
          </p:cNvSpPr>
          <p:nvPr>
            <p:ph idx="1"/>
          </p:nvPr>
        </p:nvSpPr>
        <p:spPr>
          <a:xfrm>
            <a:off x="558006" y="1524000"/>
            <a:ext cx="8027988" cy="4519613"/>
          </a:xfrm>
        </p:spPr>
        <p:txBody>
          <a:bodyPr/>
          <a:lstStyle/>
          <a:p>
            <a:pPr marL="0" indent="0" eaLnBrk="1" hangingPunct="1">
              <a:buFontTx/>
              <a:buNone/>
            </a:pPr>
            <a:r>
              <a:rPr lang="en-US" altLang="en-US" dirty="0"/>
              <a:t>Kinds of resources that can potentially be reserved for different flows:</a:t>
            </a:r>
            <a:br>
              <a:rPr lang="en-US" altLang="en-US" dirty="0"/>
            </a:br>
            <a:endParaRPr lang="en-US" altLang="en-US" dirty="0"/>
          </a:p>
          <a:p>
            <a:pPr marL="0" indent="0">
              <a:buFont typeface="Times New Roman" panose="02020603050405020304" pitchFamily="18" charset="0"/>
              <a:buAutoNum type="arabicPeriod"/>
            </a:pPr>
            <a:r>
              <a:rPr lang="en-US" altLang="en-US" dirty="0"/>
              <a:t> Bandwidth.</a:t>
            </a:r>
          </a:p>
          <a:p>
            <a:pPr marL="0" indent="0">
              <a:buFont typeface="Times New Roman" panose="02020603050405020304" pitchFamily="18" charset="0"/>
              <a:buAutoNum type="arabicPeriod"/>
            </a:pPr>
            <a:r>
              <a:rPr lang="en-US" altLang="en-US" dirty="0"/>
              <a:t> Buffer space.</a:t>
            </a:r>
          </a:p>
          <a:p>
            <a:pPr marL="0" indent="0">
              <a:buFont typeface="Times New Roman" panose="02020603050405020304" pitchFamily="18" charset="0"/>
              <a:buAutoNum type="arabicPeriod"/>
            </a:pPr>
            <a:r>
              <a:rPr lang="en-US" altLang="en-US" dirty="0"/>
              <a:t> CPU cycles.</a:t>
            </a:r>
          </a:p>
        </p:txBody>
      </p:sp>
    </p:spTree>
    <p:extLst>
      <p:ext uri="{BB962C8B-B14F-4D97-AF65-F5344CB8AC3E}">
        <p14:creationId xmlns:p14="http://schemas.microsoft.com/office/powerpoint/2010/main" val="7181340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Internetworking</a:t>
            </a:r>
          </a:p>
        </p:txBody>
      </p:sp>
      <p:sp>
        <p:nvSpPr>
          <p:cNvPr id="5" name="Content Placeholder 4">
            <a:extLst>
              <a:ext uri="{FF2B5EF4-FFF2-40B4-BE49-F238E27FC236}">
                <a16:creationId xmlns:a16="http://schemas.microsoft.com/office/drawing/2014/main" id="{C734B60B-EC54-AF7F-DEDF-C5EE76AAD88F}"/>
              </a:ext>
            </a:extLst>
          </p:cNvPr>
          <p:cNvSpPr>
            <a:spLocks noGrp="1"/>
          </p:cNvSpPr>
          <p:nvPr>
            <p:ph idx="1"/>
          </p:nvPr>
        </p:nvSpPr>
        <p:spPr>
          <a:xfrm>
            <a:off x="0" y="914400"/>
            <a:ext cx="9144000" cy="5943600"/>
          </a:xfrm>
        </p:spPr>
        <p:txBody>
          <a:bodyPr/>
          <a:lstStyle/>
          <a:p>
            <a:pPr marL="0" indent="0" algn="just">
              <a:buNone/>
            </a:pPr>
            <a:r>
              <a:rPr lang="en-US" altLang="en-US" sz="2800" dirty="0"/>
              <a:t>An arbitrary collection of networks interconnected to provide some sort of host-host to packet delivery service</a:t>
            </a:r>
          </a:p>
          <a:p>
            <a:pPr marL="0" indent="0">
              <a:buNone/>
            </a:pPr>
            <a:endParaRPr lang="en-IN" dirty="0"/>
          </a:p>
        </p:txBody>
      </p:sp>
      <p:pic>
        <p:nvPicPr>
          <p:cNvPr id="6" name="Picture 5" descr="f03-14-9780123850591 copy">
            <a:extLst>
              <a:ext uri="{FF2B5EF4-FFF2-40B4-BE49-F238E27FC236}">
                <a16:creationId xmlns:a16="http://schemas.microsoft.com/office/drawing/2014/main" id="{D989ABD7-BD1A-7783-CE57-5AD0C771E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839200" cy="4090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DB52A0D-4265-6BB0-B278-090862ED5903}"/>
              </a:ext>
            </a:extLst>
          </p:cNvPr>
          <p:cNvSpPr txBox="1"/>
          <p:nvPr/>
        </p:nvSpPr>
        <p:spPr>
          <a:xfrm>
            <a:off x="762000" y="6178824"/>
            <a:ext cx="7772400" cy="341632"/>
          </a:xfrm>
          <a:prstGeom prst="rect">
            <a:avLst/>
          </a:prstGeom>
          <a:noFill/>
        </p:spPr>
        <p:txBody>
          <a:bodyPr wrap="square">
            <a:spAutoFit/>
          </a:bodyPr>
          <a:lstStyle/>
          <a:p>
            <a:pPr lvl="1" eaLnBrk="1" hangingPunct="1">
              <a:lnSpc>
                <a:spcPct val="90000"/>
              </a:lnSpc>
              <a:buFont typeface="Wingdings" panose="05000000000000000000" pitchFamily="2" charset="2"/>
              <a:buNone/>
            </a:pPr>
            <a:r>
              <a:rPr lang="en-US" altLang="en-US" sz="1800" b="1" dirty="0"/>
              <a:t>A simple internetwork where H represents hosts and R represents routers</a:t>
            </a:r>
          </a:p>
        </p:txBody>
      </p:sp>
    </p:spTree>
    <p:extLst>
      <p:ext uri="{BB962C8B-B14F-4D97-AF65-F5344CB8AC3E}">
        <p14:creationId xmlns:p14="http://schemas.microsoft.com/office/powerpoint/2010/main" val="4428678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Tunneling</a:t>
            </a:r>
          </a:p>
        </p:txBody>
      </p:sp>
      <p:sp>
        <p:nvSpPr>
          <p:cNvPr id="3" name="Content Placeholder 2"/>
          <p:cNvSpPr>
            <a:spLocks noGrp="1"/>
          </p:cNvSpPr>
          <p:nvPr>
            <p:ph idx="1"/>
          </p:nvPr>
        </p:nvSpPr>
        <p:spPr>
          <a:xfrm>
            <a:off x="0" y="914400"/>
            <a:ext cx="9144000" cy="5211763"/>
          </a:xfrm>
        </p:spPr>
        <p:txBody>
          <a:bodyPr>
            <a:normAutofit fontScale="92500"/>
          </a:bodyPr>
          <a:lstStyle/>
          <a:p>
            <a:pPr algn="just"/>
            <a:r>
              <a:rPr lang="en-US" sz="2400" b="0" i="0" dirty="0">
                <a:solidFill>
                  <a:srgbClr val="000000"/>
                </a:solidFill>
                <a:effectLst/>
                <a:latin typeface="Nunito" pitchFamily="2" charset="0"/>
              </a:rPr>
              <a:t>If they are two geographically separate networks, which want to communicate with each other, they may deploy a dedicated line between or they have to pass their data through intermediate networks.</a:t>
            </a:r>
          </a:p>
          <a:p>
            <a:pPr algn="just"/>
            <a:r>
              <a:rPr lang="en-US" sz="2400" b="0" i="0" dirty="0">
                <a:solidFill>
                  <a:srgbClr val="000000"/>
                </a:solidFill>
                <a:effectLst/>
                <a:latin typeface="Nunito" pitchFamily="2" charset="0"/>
              </a:rPr>
              <a:t>Tunneling is a mechanism by which two or more same networks communicate with each other, by passing intermediate networking complexities. Tunneling is configured at both ends.</a:t>
            </a:r>
          </a:p>
          <a:p>
            <a:pPr algn="just"/>
            <a:r>
              <a:rPr lang="en-US" sz="2400" b="0" i="0" dirty="0">
                <a:solidFill>
                  <a:srgbClr val="000000"/>
                </a:solidFill>
                <a:effectLst/>
                <a:latin typeface="Nunito" pitchFamily="2" charset="0"/>
              </a:rPr>
              <a:t>When the data enters from one end of Tunnel, it is tagged. This tagged data is then routed inside the intermediate or transit network to reach the other end of Tunnel. When data exists the Tunnel its tag is removed and delivered to the other part of the network.</a:t>
            </a:r>
          </a:p>
          <a:p>
            <a:pPr algn="just"/>
            <a:r>
              <a:rPr lang="en-US" sz="2400" b="0" i="0" dirty="0">
                <a:solidFill>
                  <a:srgbClr val="000000"/>
                </a:solidFill>
                <a:effectLst/>
                <a:latin typeface="Nunito" pitchFamily="2" charset="0"/>
              </a:rPr>
              <a:t>Both ends seem as if they are directly connected and tagging makes data travel through transit network without any modifications.</a:t>
            </a:r>
          </a:p>
        </p:txBody>
      </p:sp>
    </p:spTree>
    <p:extLst>
      <p:ext uri="{BB962C8B-B14F-4D97-AF65-F5344CB8AC3E}">
        <p14:creationId xmlns:p14="http://schemas.microsoft.com/office/powerpoint/2010/main" val="14263655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Tunneling </a:t>
            </a:r>
          </a:p>
        </p:txBody>
      </p:sp>
      <p:pic>
        <p:nvPicPr>
          <p:cNvPr id="4" name="Picture 3">
            <a:extLst>
              <a:ext uri="{FF2B5EF4-FFF2-40B4-BE49-F238E27FC236}">
                <a16:creationId xmlns:a16="http://schemas.microsoft.com/office/drawing/2014/main" id="{0421FDDC-81AE-40F9-4ACC-793E9D30B17A}"/>
              </a:ext>
            </a:extLst>
          </p:cNvPr>
          <p:cNvPicPr>
            <a:picLocks noChangeAspect="1"/>
          </p:cNvPicPr>
          <p:nvPr/>
        </p:nvPicPr>
        <p:blipFill>
          <a:blip r:embed="rId2"/>
          <a:stretch>
            <a:fillRect/>
          </a:stretch>
        </p:blipFill>
        <p:spPr>
          <a:xfrm>
            <a:off x="31230" y="858505"/>
            <a:ext cx="9144000" cy="5140990"/>
          </a:xfrm>
          <a:prstGeom prst="rect">
            <a:avLst/>
          </a:prstGeom>
        </p:spPr>
      </p:pic>
    </p:spTree>
    <p:extLst>
      <p:ext uri="{BB962C8B-B14F-4D97-AF65-F5344CB8AC3E}">
        <p14:creationId xmlns:p14="http://schemas.microsoft.com/office/powerpoint/2010/main" val="2467096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IN" sz="3600" b="1" dirty="0">
                <a:solidFill>
                  <a:schemeClr val="bg1"/>
                </a:solidFill>
                <a:ea typeface="Verdana" panose="020B0604030504040204" pitchFamily="34" charset="0"/>
              </a:rPr>
              <a:t>Advantages of Ring Topology</a:t>
            </a:r>
            <a:endParaRPr lang="en-US" sz="3600" dirty="0"/>
          </a:p>
        </p:txBody>
      </p:sp>
      <p:sp>
        <p:nvSpPr>
          <p:cNvPr id="3" name="Text Placeholder 2"/>
          <p:cNvSpPr>
            <a:spLocks noGrp="1"/>
          </p:cNvSpPr>
          <p:nvPr>
            <p:ph type="body" sz="half" idx="1"/>
          </p:nvPr>
        </p:nvSpPr>
        <p:spPr>
          <a:xfrm>
            <a:off x="228600" y="990600"/>
            <a:ext cx="8686800" cy="4525963"/>
          </a:xfrm>
        </p:spPr>
        <p:txBody>
          <a:bodyPr>
            <a:noAutofit/>
          </a:bodyPr>
          <a:lstStyle/>
          <a:p>
            <a:pPr>
              <a:lnSpc>
                <a:spcPct val="150000"/>
              </a:lnSpc>
            </a:pPr>
            <a:r>
              <a:rPr lang="en-US" sz="2800" dirty="0"/>
              <a:t>In Ring topology, the possibility of data collision is minimal</a:t>
            </a:r>
          </a:p>
          <a:p>
            <a:pPr>
              <a:lnSpc>
                <a:spcPct val="150000"/>
              </a:lnSpc>
            </a:pPr>
            <a:r>
              <a:rPr lang="en-US" sz="2800" dirty="0">
                <a:latin typeface="+mj-lt"/>
              </a:rPr>
              <a:t>Network controller server is not required</a:t>
            </a:r>
          </a:p>
          <a:p>
            <a:pPr>
              <a:lnSpc>
                <a:spcPct val="150000"/>
              </a:lnSpc>
            </a:pPr>
            <a:r>
              <a:rPr lang="en-US" sz="2800" dirty="0">
                <a:latin typeface="+mj-lt"/>
              </a:rPr>
              <a:t>Data can be sent at a faster rate</a:t>
            </a:r>
          </a:p>
          <a:p>
            <a:pPr>
              <a:lnSpc>
                <a:spcPct val="150000"/>
              </a:lnSpc>
            </a:pPr>
            <a:r>
              <a:rPr lang="en-US" sz="2800" dirty="0">
                <a:latin typeface="+mj-lt"/>
              </a:rPr>
              <a:t>This type of network is affordable</a:t>
            </a:r>
          </a:p>
          <a:p>
            <a:pPr>
              <a:lnSpc>
                <a:spcPct val="150000"/>
              </a:lnSpc>
            </a:pPr>
            <a:r>
              <a:rPr lang="en-US" sz="2800" dirty="0">
                <a:latin typeface="+mj-lt"/>
              </a:rPr>
              <a:t>In a Ring topology network, any two new nodes can be added without difficulty.</a:t>
            </a:r>
          </a:p>
        </p:txBody>
      </p:sp>
      <p:pic>
        <p:nvPicPr>
          <p:cNvPr id="4" name="Picture 3">
            <a:extLst>
              <a:ext uri="{FF2B5EF4-FFF2-40B4-BE49-F238E27FC236}">
                <a16:creationId xmlns:a16="http://schemas.microsoft.com/office/drawing/2014/main" id="{A8C0586D-FAAC-F4B8-D72A-AB19BE71D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Packet Fragmentation</a:t>
            </a:r>
          </a:p>
        </p:txBody>
      </p:sp>
      <p:sp>
        <p:nvSpPr>
          <p:cNvPr id="3" name="Content Placeholder 2"/>
          <p:cNvSpPr>
            <a:spLocks noGrp="1"/>
          </p:cNvSpPr>
          <p:nvPr>
            <p:ph idx="1"/>
          </p:nvPr>
        </p:nvSpPr>
        <p:spPr>
          <a:xfrm>
            <a:off x="0" y="914400"/>
            <a:ext cx="9144000" cy="5211763"/>
          </a:xfrm>
        </p:spPr>
        <p:txBody>
          <a:bodyPr>
            <a:normAutofit/>
          </a:bodyPr>
          <a:lstStyle/>
          <a:p>
            <a:pPr algn="just"/>
            <a:r>
              <a:rPr lang="en-US" sz="2400" b="0" i="0" dirty="0">
                <a:solidFill>
                  <a:srgbClr val="000000"/>
                </a:solidFill>
                <a:effectLst/>
                <a:latin typeface="Nunito" pitchFamily="2" charset="0"/>
              </a:rPr>
              <a:t>Most Ethernet segments have their maximum transmission unit (MTU) fixed to 1500 bytes. A data packet can have more or less packet length depending upon the application. Devices in the transit path also have their hardware and software capabilities which tell what amount of data that device can handle and what size of packet it can process.</a:t>
            </a:r>
          </a:p>
          <a:p>
            <a:pPr algn="just"/>
            <a:r>
              <a:rPr lang="en-US" sz="2400" b="0" i="0" dirty="0">
                <a:solidFill>
                  <a:srgbClr val="000000"/>
                </a:solidFill>
                <a:effectLst/>
                <a:latin typeface="Nunito" pitchFamily="2" charset="0"/>
              </a:rPr>
              <a:t>If the data packet size is less than or equal to the size of packet the transit network can handle, it is processed neutrally. If the packet is larger, it is broken into smaller pieces and then forwarded. This is called packet fragmentation. Each fragment contains the same destination and source address and routed through transit path easily. At the receiving end it is assembled again.</a:t>
            </a:r>
          </a:p>
        </p:txBody>
      </p:sp>
    </p:spTree>
    <p:extLst>
      <p:ext uri="{BB962C8B-B14F-4D97-AF65-F5344CB8AC3E}">
        <p14:creationId xmlns:p14="http://schemas.microsoft.com/office/powerpoint/2010/main" val="323661149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Packet Fragmentation</a:t>
            </a:r>
          </a:p>
        </p:txBody>
      </p:sp>
      <p:sp>
        <p:nvSpPr>
          <p:cNvPr id="3" name="Content Placeholder 2"/>
          <p:cNvSpPr>
            <a:spLocks noGrp="1"/>
          </p:cNvSpPr>
          <p:nvPr>
            <p:ph idx="1"/>
          </p:nvPr>
        </p:nvSpPr>
        <p:spPr>
          <a:xfrm>
            <a:off x="0" y="914400"/>
            <a:ext cx="9144000" cy="5211763"/>
          </a:xfrm>
        </p:spPr>
        <p:txBody>
          <a:bodyPr>
            <a:normAutofit/>
          </a:bodyPr>
          <a:lstStyle/>
          <a:p>
            <a:pPr algn="just"/>
            <a:r>
              <a:rPr lang="en-US" sz="2400" b="0" i="0" dirty="0">
                <a:solidFill>
                  <a:srgbClr val="000000"/>
                </a:solidFill>
                <a:effectLst/>
                <a:latin typeface="Nunito" pitchFamily="2" charset="0"/>
              </a:rPr>
              <a:t>If a packet with DF (don’t fragment) bit set to 1 comes to a router which can not handle the packet because of its length, the packet is dropped.</a:t>
            </a:r>
          </a:p>
          <a:p>
            <a:pPr algn="just"/>
            <a:endParaRPr lang="en-US" sz="2400" b="0" i="0" dirty="0">
              <a:solidFill>
                <a:srgbClr val="000000"/>
              </a:solidFill>
              <a:effectLst/>
              <a:latin typeface="Nunito" pitchFamily="2" charset="0"/>
            </a:endParaRPr>
          </a:p>
          <a:p>
            <a:pPr algn="just"/>
            <a:r>
              <a:rPr lang="en-US" sz="2400" b="0" i="0" dirty="0">
                <a:solidFill>
                  <a:srgbClr val="000000"/>
                </a:solidFill>
                <a:effectLst/>
                <a:latin typeface="Nunito" pitchFamily="2" charset="0"/>
              </a:rPr>
              <a:t>When a packet is received by a router has its MF (more fragments) bit set to 1, the router then knows that it is a fragmented packet and parts of the original packet is on the way.</a:t>
            </a:r>
          </a:p>
          <a:p>
            <a:pPr algn="just"/>
            <a:endParaRPr lang="en-US" sz="2400" b="0" i="0" dirty="0">
              <a:solidFill>
                <a:srgbClr val="000000"/>
              </a:solidFill>
              <a:effectLst/>
              <a:latin typeface="Nunito" pitchFamily="2" charset="0"/>
            </a:endParaRPr>
          </a:p>
          <a:p>
            <a:pPr algn="just"/>
            <a:r>
              <a:rPr lang="en-US" sz="2400" b="0" i="0" dirty="0">
                <a:solidFill>
                  <a:srgbClr val="000000"/>
                </a:solidFill>
                <a:effectLst/>
                <a:latin typeface="Nunito" pitchFamily="2" charset="0"/>
              </a:rPr>
              <a:t>If packet is fragmented too small, the overhead is increases. If the packet is fragmented too large, intermediate router may not be able to process it and it might get dropped.</a:t>
            </a:r>
          </a:p>
        </p:txBody>
      </p:sp>
    </p:spTree>
    <p:extLst>
      <p:ext uri="{BB962C8B-B14F-4D97-AF65-F5344CB8AC3E}">
        <p14:creationId xmlns:p14="http://schemas.microsoft.com/office/powerpoint/2010/main" val="8211374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Packet Fragmentation</a:t>
            </a:r>
          </a:p>
        </p:txBody>
      </p:sp>
      <p:pic>
        <p:nvPicPr>
          <p:cNvPr id="9" name="Picture 8">
            <a:extLst>
              <a:ext uri="{FF2B5EF4-FFF2-40B4-BE49-F238E27FC236}">
                <a16:creationId xmlns:a16="http://schemas.microsoft.com/office/drawing/2014/main" id="{DA9C2071-A102-74E4-C229-F904DD3C3259}"/>
              </a:ext>
            </a:extLst>
          </p:cNvPr>
          <p:cNvPicPr>
            <a:picLocks noChangeAspect="1"/>
          </p:cNvPicPr>
          <p:nvPr/>
        </p:nvPicPr>
        <p:blipFill>
          <a:blip r:embed="rId2"/>
          <a:stretch>
            <a:fillRect/>
          </a:stretch>
        </p:blipFill>
        <p:spPr>
          <a:xfrm>
            <a:off x="14287" y="866775"/>
            <a:ext cx="9115425" cy="5124450"/>
          </a:xfrm>
          <a:prstGeom prst="rect">
            <a:avLst/>
          </a:prstGeom>
        </p:spPr>
      </p:pic>
    </p:spTree>
    <p:extLst>
      <p:ext uri="{BB962C8B-B14F-4D97-AF65-F5344CB8AC3E}">
        <p14:creationId xmlns:p14="http://schemas.microsoft.com/office/powerpoint/2010/main" val="39800279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latin typeface="Times New Roman" pitchFamily="18" charset="0"/>
                <a:cs typeface="Times New Roman" pitchFamily="18" charset="0"/>
              </a:rPr>
              <a:t>Packet Fragmentation</a:t>
            </a:r>
          </a:p>
        </p:txBody>
      </p:sp>
      <p:pic>
        <p:nvPicPr>
          <p:cNvPr id="7" name="Picture 6">
            <a:extLst>
              <a:ext uri="{FF2B5EF4-FFF2-40B4-BE49-F238E27FC236}">
                <a16:creationId xmlns:a16="http://schemas.microsoft.com/office/drawing/2014/main" id="{D5455602-BF53-5D8C-21AA-62300C7E3CCD}"/>
              </a:ext>
            </a:extLst>
          </p:cNvPr>
          <p:cNvPicPr>
            <a:picLocks noChangeAspect="1"/>
          </p:cNvPicPr>
          <p:nvPr/>
        </p:nvPicPr>
        <p:blipFill>
          <a:blip r:embed="rId2"/>
          <a:stretch>
            <a:fillRect/>
          </a:stretch>
        </p:blipFill>
        <p:spPr>
          <a:xfrm>
            <a:off x="457200" y="1143000"/>
            <a:ext cx="8458200" cy="4572000"/>
          </a:xfrm>
          <a:prstGeom prst="rect">
            <a:avLst/>
          </a:prstGeom>
        </p:spPr>
      </p:pic>
    </p:spTree>
    <p:extLst>
      <p:ext uri="{BB962C8B-B14F-4D97-AF65-F5344CB8AC3E}">
        <p14:creationId xmlns:p14="http://schemas.microsoft.com/office/powerpoint/2010/main" val="22216036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IPV4 ADDRESSES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216578"/>
          </a:xfrm>
        </p:spPr>
        <p:txBody>
          <a:bodyPr>
            <a:normAutofit lnSpcReduction="10000"/>
          </a:bodyPr>
          <a:lstStyle/>
          <a:p>
            <a:pPr marL="0" indent="0" algn="just">
              <a:buNone/>
            </a:pPr>
            <a:r>
              <a:rPr lang="en-US" b="0" i="0" dirty="0">
                <a:solidFill>
                  <a:srgbClr val="610B38"/>
                </a:solidFill>
                <a:effectLst/>
                <a:latin typeface="erdana"/>
              </a:rPr>
              <a:t>What is IP?</a:t>
            </a:r>
          </a:p>
          <a:p>
            <a:pPr algn="just"/>
            <a:r>
              <a:rPr lang="en-US" b="0" i="0" dirty="0">
                <a:solidFill>
                  <a:srgbClr val="333333"/>
                </a:solidFill>
                <a:effectLst/>
                <a:latin typeface="inter-regular"/>
              </a:rPr>
              <a:t>An IP stands for internet protocol. An IP address is assigned to each device connected to a network. Each device uses an IP address for communication. It also behaves as an identifier as this address is used to identify the device on a network. It defines the technical format of the packets. Mainly, both the networks, i.e., IP and TCP, are combined together, so together, they are referred to as a </a:t>
            </a:r>
            <a:r>
              <a:rPr lang="en-US" b="0" i="0" u="none" strike="noStrike" dirty="0">
                <a:solidFill>
                  <a:srgbClr val="008000"/>
                </a:solidFill>
                <a:effectLst/>
                <a:latin typeface="inter-regular"/>
                <a:hlinkClick r:id="rId2"/>
              </a:rPr>
              <a:t>TCP/IP</a:t>
            </a:r>
            <a:r>
              <a:rPr lang="en-US" b="0" i="0" dirty="0">
                <a:solidFill>
                  <a:srgbClr val="333333"/>
                </a:solidFill>
                <a:effectLst/>
                <a:latin typeface="inter-regular"/>
              </a:rPr>
              <a:t>. It creates a virtual connection between the source and the destination.</a:t>
            </a: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7757413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IPV4 ADDRESSES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216578"/>
          </a:xfrm>
        </p:spPr>
        <p:txBody>
          <a:bodyPr>
            <a:normAutofit lnSpcReduction="10000"/>
          </a:bodyPr>
          <a:lstStyle/>
          <a:p>
            <a:pPr marL="0" indent="0" algn="just">
              <a:buNone/>
            </a:pPr>
            <a:r>
              <a:rPr lang="en-US" b="0" i="0" dirty="0">
                <a:solidFill>
                  <a:srgbClr val="610B4B"/>
                </a:solidFill>
                <a:effectLst/>
                <a:latin typeface="erdana"/>
              </a:rPr>
              <a:t>What is IPv4?</a:t>
            </a:r>
          </a:p>
          <a:p>
            <a:pPr algn="just"/>
            <a:r>
              <a:rPr lang="en-US" b="0" i="0" dirty="0">
                <a:solidFill>
                  <a:srgbClr val="333333"/>
                </a:solidFill>
                <a:effectLst/>
                <a:latin typeface="inter-regular"/>
              </a:rPr>
              <a:t>IPv4 is a version 4 of IP. It is a current version and the most commonly used IP address. It is a 32-bit address written in four numbers separated by 'dot', i.e., periods. This address is unique for each device.</a:t>
            </a:r>
          </a:p>
          <a:p>
            <a:pPr algn="just"/>
            <a:r>
              <a:rPr lang="en-US" b="0" i="0" dirty="0">
                <a:solidFill>
                  <a:srgbClr val="333333"/>
                </a:solidFill>
                <a:effectLst/>
                <a:latin typeface="inter-regular"/>
              </a:rPr>
              <a:t>For example, </a:t>
            </a:r>
            <a:r>
              <a:rPr lang="en-US" b="1" i="0" dirty="0">
                <a:solidFill>
                  <a:srgbClr val="333333"/>
                </a:solidFill>
                <a:effectLst/>
                <a:latin typeface="inter-bold"/>
              </a:rPr>
              <a:t>66.94.29.13</a:t>
            </a:r>
          </a:p>
          <a:p>
            <a:pPr algn="just"/>
            <a:r>
              <a:rPr lang="en-US" b="0" i="0" dirty="0">
                <a:solidFill>
                  <a:srgbClr val="333333"/>
                </a:solidFill>
                <a:effectLst/>
                <a:latin typeface="inter-regular"/>
              </a:rPr>
              <a:t>The above example represents the IP address in which each group of numbers separated by periods is called an Octet. Each number in an octet is in the range from 0-255. </a:t>
            </a: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4911634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IPV4 ADDRESSES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216578"/>
          </a:xfrm>
        </p:spPr>
        <p:txBody>
          <a:bodyPr>
            <a:normAutofit fontScale="92500" lnSpcReduction="20000"/>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latin typeface="inter-regular"/>
              </a:rPr>
              <a:t>T</a:t>
            </a:r>
            <a:r>
              <a:rPr kumimoji="0" lang="en-US" altLang="en-US" sz="3200" b="0" i="0" u="none" strike="noStrike" cap="none" normalizeH="0" baseline="0" dirty="0">
                <a:ln>
                  <a:noFill/>
                </a:ln>
                <a:solidFill>
                  <a:srgbClr val="333333"/>
                </a:solidFill>
                <a:effectLst/>
                <a:latin typeface="inter-regular"/>
              </a:rPr>
              <a:t>he standard numeric format as the computers understand the numbers in binary form only. The binary number can be either 1 or 0. The IPv4 consists of four sets, and these sets represent the octet. The bits in each octet represent a number.</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inter-regular"/>
              </a:rPr>
              <a:t>Each bit in an octet can be either 1 or 0. If the bit the 1, then the number it represents will count, and if the bit is 0, then the number it represents does not count.</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33333"/>
                </a:solidFill>
                <a:effectLst/>
                <a:latin typeface="inter-bold"/>
              </a:rPr>
              <a:t>Representation of 8 Bit Octet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Arial" panose="020B0604020202020204" pitchFamily="34" charset="0"/>
              </a:rPr>
              <a:t>  </a:t>
            </a:r>
            <a:r>
              <a:rPr kumimoji="0" lang="en-US" altLang="en-US" sz="6600" b="0" i="0" u="none" strike="noStrike" cap="none" normalizeH="0" baseline="0" dirty="0">
                <a:ln>
                  <a:noFill/>
                </a:ln>
                <a:solidFill>
                  <a:schemeClr val="tx1"/>
                </a:solidFill>
                <a:effectLst/>
                <a:latin typeface="Arial" panose="020B0604020202020204" pitchFamily="34" charset="0"/>
              </a:rPr>
              <a:t>                                          </a:t>
            </a:r>
            <a:r>
              <a:rPr kumimoji="0" lang="en-US" altLang="en-US" sz="4400" b="0" i="0" u="none" strike="noStrike" cap="none" normalizeH="0" baseline="0" dirty="0">
                <a:ln>
                  <a:noFill/>
                </a:ln>
                <a:solidFill>
                  <a:schemeClr val="tx1"/>
                </a:solidFill>
                <a:effectLst/>
                <a:latin typeface="Arial" panose="020B0604020202020204" pitchFamily="34" charset="0"/>
              </a:rPr>
              <a:t> </a:t>
            </a:r>
          </a:p>
          <a:p>
            <a:pPr marL="0" indent="0" algn="just">
              <a:buNone/>
            </a:pP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IPv4 vs IPv6">
            <a:extLst>
              <a:ext uri="{FF2B5EF4-FFF2-40B4-BE49-F238E27FC236}">
                <a16:creationId xmlns:a16="http://schemas.microsoft.com/office/drawing/2014/main" id="{A697BB39-743F-6B35-FB88-2CF96C079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419600"/>
            <a:ext cx="4581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9633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latin typeface="Times New Roman" pitchFamily="18" charset="0"/>
                <a:cs typeface="Times New Roman" pitchFamily="18" charset="0"/>
              </a:rPr>
              <a:t>IPV4</a:t>
            </a:r>
          </a:p>
        </p:txBody>
      </p:sp>
      <p:pic>
        <p:nvPicPr>
          <p:cNvPr id="1026" name="Picture 2"/>
          <p:cNvPicPr>
            <a:picLocks noGrp="1" noChangeAspect="1" noChangeArrowheads="1"/>
          </p:cNvPicPr>
          <p:nvPr>
            <p:ph idx="1"/>
          </p:nvPr>
        </p:nvPicPr>
        <p:blipFill>
          <a:blip r:embed="rId2"/>
          <a:srcRect/>
          <a:stretch>
            <a:fillRect/>
          </a:stretch>
        </p:blipFill>
        <p:spPr bwMode="auto">
          <a:xfrm>
            <a:off x="228600" y="1295400"/>
            <a:ext cx="8686800" cy="4800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709548A3-6C12-3F02-8723-A6474FCC52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909584"/>
            <a:ext cx="9144000" cy="5948415"/>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2DC89758-7563-18AD-56B1-6A6511A6A3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0" y="909585"/>
            <a:ext cx="9144000" cy="5948415"/>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C0BF9A4D-8FA6-D021-0358-68A14915E4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IN" sz="3600" b="1" dirty="0">
                <a:solidFill>
                  <a:schemeClr val="bg1"/>
                </a:solidFill>
                <a:ea typeface="Verdana" panose="020B0604030504040204" pitchFamily="34" charset="0"/>
              </a:rPr>
              <a:t>Disadvantages of Ring Topology</a:t>
            </a:r>
            <a:endParaRPr lang="en-US" sz="3600" dirty="0"/>
          </a:p>
        </p:txBody>
      </p:sp>
      <p:sp>
        <p:nvSpPr>
          <p:cNvPr id="3" name="Text Placeholder 2"/>
          <p:cNvSpPr>
            <a:spLocks noGrp="1"/>
          </p:cNvSpPr>
          <p:nvPr>
            <p:ph type="body" sz="half" idx="1"/>
          </p:nvPr>
        </p:nvSpPr>
        <p:spPr>
          <a:xfrm>
            <a:off x="228600" y="990600"/>
            <a:ext cx="8686800" cy="4525963"/>
          </a:xfrm>
        </p:spPr>
        <p:txBody>
          <a:bodyPr>
            <a:noAutofit/>
          </a:bodyPr>
          <a:lstStyle/>
          <a:p>
            <a:r>
              <a:rPr lang="en-US" sz="2800" dirty="0"/>
              <a:t>It is much slower compared to a star topology</a:t>
            </a:r>
          </a:p>
          <a:p>
            <a:r>
              <a:rPr lang="en-US" sz="2800" dirty="0"/>
              <a:t>unidirectional traffic can be a disadvantage</a:t>
            </a:r>
            <a:endParaRPr lang="en-US" sz="2800" dirty="0">
              <a:latin typeface="+mj-lt"/>
            </a:endParaRPr>
          </a:p>
        </p:txBody>
      </p:sp>
      <p:pic>
        <p:nvPicPr>
          <p:cNvPr id="4" name="Picture 3">
            <a:extLst>
              <a:ext uri="{FF2B5EF4-FFF2-40B4-BE49-F238E27FC236}">
                <a16:creationId xmlns:a16="http://schemas.microsoft.com/office/drawing/2014/main" id="{6D42EC97-B838-659D-AD6F-24804B244B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228600" y="1143000"/>
            <a:ext cx="8686800" cy="53340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6BE190FA-A568-92CD-4FEE-13BF239179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IPV6 ADDRESSES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948414"/>
          </a:xfrm>
        </p:spPr>
        <p:txBody>
          <a:bodyPr>
            <a:normAutofit/>
          </a:bodyPr>
          <a:lstStyle/>
          <a:p>
            <a:pPr algn="just"/>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IP version 6 is abbreviated as IPv6. It is an improved version of IPv4 in terms of efficiency and complexity and it is a newer version of Internet Protocol.</a:t>
            </a:r>
          </a:p>
          <a:p>
            <a:pPr algn="just"/>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The </a:t>
            </a:r>
            <a:r>
              <a:rPr lang="en-US" sz="2800" b="1"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size</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 of the IPv6 address is </a:t>
            </a:r>
            <a:r>
              <a:rPr lang="en-US" sz="2800" b="1"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four</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 times greater than the size of the IPv4 address but the IPv6 </a:t>
            </a:r>
            <a:r>
              <a:rPr lang="en-US" sz="2800" b="1"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header size</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 is only </a:t>
            </a:r>
            <a:r>
              <a:rPr lang="en-US" sz="2800" b="1"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two</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 times greater than the IPv4 header size.</a:t>
            </a:r>
          </a:p>
          <a:p>
            <a:pPr algn="just"/>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IETF (Internet Engineering Task Force) in 1998 IPV6 340 trillion </a:t>
            </a:r>
            <a:r>
              <a:rPr lang="en-US" sz="2800" b="0" i="0" dirty="0" err="1">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trillion</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 addresses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6600" b="0" i="0" u="none" strike="noStrike" cap="none" normalizeH="0" baseline="0" dirty="0">
                <a:ln>
                  <a:noFill/>
                </a:ln>
                <a:solidFill>
                  <a:schemeClr val="tx1"/>
                </a:solidFill>
                <a:effectLst/>
                <a:latin typeface="Arial" panose="020B0604020202020204" pitchFamily="34" charset="0"/>
              </a:rPr>
              <a:t>             </a:t>
            </a:r>
            <a:r>
              <a:rPr kumimoji="0" lang="en-US" altLang="en-US" sz="4400" b="0" i="0" u="none" strike="noStrike" cap="none" normalizeH="0" baseline="0" dirty="0">
                <a:ln>
                  <a:noFill/>
                </a:ln>
                <a:solidFill>
                  <a:schemeClr val="tx1"/>
                </a:solidFill>
                <a:effectLst/>
                <a:latin typeface="Arial" panose="020B0604020202020204" pitchFamily="34" charset="0"/>
              </a:rPr>
              <a:t> </a:t>
            </a:r>
          </a:p>
          <a:p>
            <a:pPr marL="0" indent="0" algn="just">
              <a:buNone/>
            </a:pP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90820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IPV6 Header Format</a:t>
            </a:r>
            <a:endParaRPr lang="en-US" dirty="0">
              <a:solidFill>
                <a:schemeClr val="bg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57D04234-623A-B637-84CF-1A9C2E1F0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9" name="Picture 8">
            <a:extLst>
              <a:ext uri="{FF2B5EF4-FFF2-40B4-BE49-F238E27FC236}">
                <a16:creationId xmlns:a16="http://schemas.microsoft.com/office/drawing/2014/main" id="{11B11351-96FF-B216-EFB5-41FB3740716D}"/>
              </a:ext>
            </a:extLst>
          </p:cNvPr>
          <p:cNvPicPr>
            <a:picLocks noChangeAspect="1"/>
          </p:cNvPicPr>
          <p:nvPr/>
        </p:nvPicPr>
        <p:blipFill>
          <a:blip r:embed="rId3"/>
          <a:stretch>
            <a:fillRect/>
          </a:stretch>
        </p:blipFill>
        <p:spPr>
          <a:xfrm>
            <a:off x="0" y="909585"/>
            <a:ext cx="8991600" cy="4510140"/>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IPV6 Header Format</a:t>
            </a:r>
            <a:endParaRPr lang="en-US" dirty="0">
              <a:solidFill>
                <a:schemeClr val="bg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57D04234-623A-B637-84CF-1A9C2E1F0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5" name="Picture 4">
            <a:extLst>
              <a:ext uri="{FF2B5EF4-FFF2-40B4-BE49-F238E27FC236}">
                <a16:creationId xmlns:a16="http://schemas.microsoft.com/office/drawing/2014/main" id="{6C8DE350-562E-15F8-5D62-4ABAF18E04FD}"/>
              </a:ext>
            </a:extLst>
          </p:cNvPr>
          <p:cNvPicPr>
            <a:picLocks noChangeAspect="1"/>
          </p:cNvPicPr>
          <p:nvPr/>
        </p:nvPicPr>
        <p:blipFill>
          <a:blip r:embed="rId3"/>
          <a:stretch>
            <a:fillRect/>
          </a:stretch>
        </p:blipFill>
        <p:spPr>
          <a:xfrm>
            <a:off x="228600" y="1036638"/>
            <a:ext cx="8686800" cy="4983162"/>
          </a:xfrm>
          <a:prstGeom prst="rect">
            <a:avLst/>
          </a:prstGeom>
        </p:spPr>
      </p:pic>
    </p:spTree>
    <p:extLst>
      <p:ext uri="{BB962C8B-B14F-4D97-AF65-F5344CB8AC3E}">
        <p14:creationId xmlns:p14="http://schemas.microsoft.com/office/powerpoint/2010/main" val="18984113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IPV6 Header Format</a:t>
            </a:r>
            <a:endParaRPr lang="en-US" dirty="0">
              <a:solidFill>
                <a:schemeClr val="bg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57D04234-623A-B637-84CF-1A9C2E1F0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6" name="Picture 5">
            <a:extLst>
              <a:ext uri="{FF2B5EF4-FFF2-40B4-BE49-F238E27FC236}">
                <a16:creationId xmlns:a16="http://schemas.microsoft.com/office/drawing/2014/main" id="{2A3B1CE1-9A79-43CE-F8E0-D89AB4DDAB95}"/>
              </a:ext>
            </a:extLst>
          </p:cNvPr>
          <p:cNvPicPr>
            <a:picLocks noChangeAspect="1"/>
          </p:cNvPicPr>
          <p:nvPr/>
        </p:nvPicPr>
        <p:blipFill>
          <a:blip r:embed="rId3"/>
          <a:stretch>
            <a:fillRect/>
          </a:stretch>
        </p:blipFill>
        <p:spPr>
          <a:xfrm>
            <a:off x="228600" y="1036638"/>
            <a:ext cx="8610600" cy="4525962"/>
          </a:xfrm>
          <a:prstGeom prst="rect">
            <a:avLst/>
          </a:prstGeom>
        </p:spPr>
      </p:pic>
    </p:spTree>
    <p:extLst>
      <p:ext uri="{BB962C8B-B14F-4D97-AF65-F5344CB8AC3E}">
        <p14:creationId xmlns:p14="http://schemas.microsoft.com/office/powerpoint/2010/main" val="2505413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IPV6 Header Format</a:t>
            </a:r>
            <a:endParaRPr lang="en-US" dirty="0">
              <a:solidFill>
                <a:schemeClr val="bg1"/>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381000" y="914400"/>
            <a:ext cx="8311552" cy="56388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57D04234-623A-B637-84CF-1A9C2E1F0E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7961167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IPV6 Header Format</a:t>
            </a:r>
            <a:endParaRPr lang="en-US" dirty="0">
              <a:solidFill>
                <a:schemeClr val="bg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57D04234-623A-B637-84CF-1A9C2E1F0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Content Placeholder 4">
            <a:extLst>
              <a:ext uri="{FF2B5EF4-FFF2-40B4-BE49-F238E27FC236}">
                <a16:creationId xmlns:a16="http://schemas.microsoft.com/office/drawing/2014/main" id="{71FE64C5-AF8D-C0DC-31F0-EC9CC500BBBA}"/>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C0C51D6C-97CA-5B9D-EBFB-0C26011B80D6}"/>
              </a:ext>
            </a:extLst>
          </p:cNvPr>
          <p:cNvPicPr>
            <a:picLocks noChangeAspect="1"/>
          </p:cNvPicPr>
          <p:nvPr/>
        </p:nvPicPr>
        <p:blipFill>
          <a:blip r:embed="rId3"/>
          <a:stretch>
            <a:fillRect/>
          </a:stretch>
        </p:blipFill>
        <p:spPr>
          <a:xfrm>
            <a:off x="0" y="1036638"/>
            <a:ext cx="8991600" cy="4525963"/>
          </a:xfrm>
          <a:prstGeom prst="rect">
            <a:avLst/>
          </a:prstGeom>
        </p:spPr>
      </p:pic>
    </p:spTree>
    <p:extLst>
      <p:ext uri="{BB962C8B-B14F-4D97-AF65-F5344CB8AC3E}">
        <p14:creationId xmlns:p14="http://schemas.microsoft.com/office/powerpoint/2010/main" val="36175872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IPV6 Header Format</a:t>
            </a:r>
            <a:endParaRPr lang="en-US" dirty="0">
              <a:solidFill>
                <a:schemeClr val="bg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57D04234-623A-B637-84CF-1A9C2E1F0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Content Placeholder 4">
            <a:extLst>
              <a:ext uri="{FF2B5EF4-FFF2-40B4-BE49-F238E27FC236}">
                <a16:creationId xmlns:a16="http://schemas.microsoft.com/office/drawing/2014/main" id="{71FE64C5-AF8D-C0DC-31F0-EC9CC500BBBA}"/>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006EDB57-28D4-4D59-505A-2D55E42B3182}"/>
              </a:ext>
            </a:extLst>
          </p:cNvPr>
          <p:cNvPicPr>
            <a:picLocks noChangeAspect="1"/>
          </p:cNvPicPr>
          <p:nvPr/>
        </p:nvPicPr>
        <p:blipFill>
          <a:blip r:embed="rId3"/>
          <a:stretch>
            <a:fillRect/>
          </a:stretch>
        </p:blipFill>
        <p:spPr>
          <a:xfrm>
            <a:off x="321468" y="1036639"/>
            <a:ext cx="8593931" cy="3749674"/>
          </a:xfrm>
          <a:prstGeom prst="rect">
            <a:avLst/>
          </a:prstGeom>
        </p:spPr>
      </p:pic>
    </p:spTree>
    <p:extLst>
      <p:ext uri="{BB962C8B-B14F-4D97-AF65-F5344CB8AC3E}">
        <p14:creationId xmlns:p14="http://schemas.microsoft.com/office/powerpoint/2010/main" val="36881067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04234-623A-B637-84CF-1A9C2E1F0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7" name="Picture 6">
            <a:extLst>
              <a:ext uri="{FF2B5EF4-FFF2-40B4-BE49-F238E27FC236}">
                <a16:creationId xmlns:a16="http://schemas.microsoft.com/office/drawing/2014/main" id="{5855DFCE-5B8A-1E7B-91BB-4831732F05CA}"/>
              </a:ext>
            </a:extLst>
          </p:cNvPr>
          <p:cNvPicPr>
            <a:picLocks noChangeAspect="1"/>
          </p:cNvPicPr>
          <p:nvPr/>
        </p:nvPicPr>
        <p:blipFill>
          <a:blip r:embed="rId3"/>
          <a:stretch>
            <a:fillRect/>
          </a:stretch>
        </p:blipFill>
        <p:spPr>
          <a:xfrm>
            <a:off x="0" y="0"/>
            <a:ext cx="8382001" cy="6823023"/>
          </a:xfrm>
          <a:prstGeom prst="rect">
            <a:avLst/>
          </a:prstGeom>
        </p:spPr>
      </p:pic>
    </p:spTree>
    <p:extLst>
      <p:ext uri="{BB962C8B-B14F-4D97-AF65-F5344CB8AC3E}">
        <p14:creationId xmlns:p14="http://schemas.microsoft.com/office/powerpoint/2010/main" val="23049427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8229600" cy="639762"/>
          </a:xfrm>
        </p:spPr>
        <p:txBody>
          <a:bodyPr>
            <a:noAutofit/>
          </a:bodyPr>
          <a:lstStyle/>
          <a:p>
            <a:r>
              <a:rPr lang="en-US" sz="2800" b="1" dirty="0">
                <a:solidFill>
                  <a:schemeClr val="bg1"/>
                </a:solidFill>
                <a:latin typeface="Times New Roman" pitchFamily="18" charset="0"/>
                <a:cs typeface="Times New Roman" pitchFamily="18" charset="0"/>
              </a:rPr>
              <a:t>IPv6 defines different types of Network Addressing</a:t>
            </a:r>
            <a:endParaRPr lang="en-US" sz="2800"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4754563"/>
          </a:xfrm>
        </p:spPr>
        <p:txBody>
          <a:bodyPr>
            <a:normAutofit/>
          </a:bodyPr>
          <a:lstStyle/>
          <a:p>
            <a:pPr algn="just"/>
            <a:r>
              <a:rPr lang="en-US" b="1" dirty="0">
                <a:latin typeface="Times New Roman" pitchFamily="18" charset="0"/>
                <a:cs typeface="Times New Roman" pitchFamily="18" charset="0"/>
              </a:rPr>
              <a:t>Unicast: </a:t>
            </a:r>
            <a:r>
              <a:rPr lang="en-US" dirty="0">
                <a:latin typeface="Times New Roman" pitchFamily="18" charset="0"/>
                <a:cs typeface="Times New Roman" pitchFamily="18" charset="0"/>
              </a:rPr>
              <a:t>Packet send to single machine</a:t>
            </a:r>
          </a:p>
          <a:p>
            <a:pPr algn="just"/>
            <a:r>
              <a:rPr lang="en-US" b="1" dirty="0">
                <a:latin typeface="Times New Roman" pitchFamily="18" charset="0"/>
                <a:cs typeface="Times New Roman" pitchFamily="18" charset="0"/>
              </a:rPr>
              <a:t>Multicast: </a:t>
            </a:r>
            <a:r>
              <a:rPr lang="en-US" dirty="0">
                <a:latin typeface="Times New Roman" pitchFamily="18" charset="0"/>
                <a:cs typeface="Times New Roman" pitchFamily="18" charset="0"/>
              </a:rPr>
              <a:t>Packet send to each machine of group</a:t>
            </a:r>
          </a:p>
          <a:p>
            <a:pPr algn="just"/>
            <a:r>
              <a:rPr lang="en-US" b="1" dirty="0">
                <a:latin typeface="Times New Roman" pitchFamily="18" charset="0"/>
                <a:cs typeface="Times New Roman" pitchFamily="18" charset="0"/>
              </a:rPr>
              <a:t>Anycast: </a:t>
            </a:r>
            <a:r>
              <a:rPr lang="en-US" dirty="0">
                <a:latin typeface="Times New Roman" pitchFamily="18" charset="0"/>
                <a:cs typeface="Times New Roman" pitchFamily="18" charset="0"/>
              </a:rPr>
              <a:t>Packet send to nearest one or one with shortest route. </a:t>
            </a:r>
          </a:p>
        </p:txBody>
      </p:sp>
      <p:pic>
        <p:nvPicPr>
          <p:cNvPr id="4" name="Picture 3">
            <a:extLst>
              <a:ext uri="{FF2B5EF4-FFF2-40B4-BE49-F238E27FC236}">
                <a16:creationId xmlns:a16="http://schemas.microsoft.com/office/drawing/2014/main" id="{65E19519-72BD-11A6-B0A2-CAB3CEE740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pPr algn="l"/>
            <a:r>
              <a:rPr lang="en-IN" sz="3000" b="1" dirty="0">
                <a:solidFill>
                  <a:schemeClr val="bg1"/>
                </a:solidFill>
                <a:ea typeface="Verdana" panose="020B0604030504040204" pitchFamily="34" charset="0"/>
              </a:rPr>
              <a:t>Computer Network</a:t>
            </a:r>
            <a:endParaRPr lang="en-US" sz="3000" dirty="0"/>
          </a:p>
        </p:txBody>
      </p:sp>
      <p:sp>
        <p:nvSpPr>
          <p:cNvPr id="3" name="Text Placeholder 2"/>
          <p:cNvSpPr>
            <a:spLocks noGrp="1"/>
          </p:cNvSpPr>
          <p:nvPr>
            <p:ph type="body" sz="half" idx="1"/>
          </p:nvPr>
        </p:nvSpPr>
        <p:spPr>
          <a:xfrm>
            <a:off x="152400" y="990600"/>
            <a:ext cx="4724400" cy="5334000"/>
          </a:xfrm>
        </p:spPr>
        <p:txBody>
          <a:bodyPr>
            <a:normAutofit fontScale="70000" lnSpcReduction="20000"/>
          </a:bodyPr>
          <a:lstStyle/>
          <a:p>
            <a:pPr algn="just">
              <a:lnSpc>
                <a:spcPct val="150000"/>
              </a:lnSpc>
            </a:pPr>
            <a:r>
              <a:rPr lang="en-IN" sz="3700" dirty="0">
                <a:latin typeface="+mj-lt"/>
                <a:ea typeface="Verdana" panose="020B0604030504040204" pitchFamily="34" charset="0"/>
              </a:rPr>
              <a:t>Computer Network is a collection of computers interconnect with each other and allows communication &amp; collaboration between users.</a:t>
            </a:r>
          </a:p>
          <a:p>
            <a:pPr marL="0" indent="0" algn="ctr">
              <a:lnSpc>
                <a:spcPct val="150000"/>
              </a:lnSpc>
              <a:buNone/>
            </a:pPr>
            <a:r>
              <a:rPr lang="en-IN" sz="3700" dirty="0">
                <a:solidFill>
                  <a:srgbClr val="FF0000"/>
                </a:solidFill>
                <a:latin typeface="+mj-lt"/>
                <a:ea typeface="Verdana" panose="020B0604030504040204" pitchFamily="34" charset="0"/>
              </a:rPr>
              <a:t>OR</a:t>
            </a:r>
          </a:p>
          <a:p>
            <a:pPr>
              <a:lnSpc>
                <a:spcPct val="150000"/>
              </a:lnSpc>
            </a:pPr>
            <a:r>
              <a:rPr lang="en-IN" sz="3700" dirty="0">
                <a:latin typeface="+mj-lt"/>
                <a:ea typeface="Verdana" panose="020B0604030504040204" pitchFamily="34" charset="0"/>
              </a:rPr>
              <a:t>A network is a set of devices connected by communication links.</a:t>
            </a:r>
          </a:p>
          <a:p>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953000" y="1219200"/>
            <a:ext cx="4038600" cy="4114800"/>
          </a:xfrm>
          <a:prstGeom prst="rect">
            <a:avLst/>
          </a:prstGeom>
        </p:spPr>
      </p:pic>
      <p:pic>
        <p:nvPicPr>
          <p:cNvPr id="4" name="Picture 3">
            <a:extLst>
              <a:ext uri="{FF2B5EF4-FFF2-40B4-BE49-F238E27FC236}">
                <a16:creationId xmlns:a16="http://schemas.microsoft.com/office/drawing/2014/main" id="{0681F240-8C4C-508E-F86B-0E4953A05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16068889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(OPEN SHORTEST PATH FIRST)</a:t>
            </a:r>
            <a:endParaRPr lang="en-US" sz="3200"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184730" y="909586"/>
            <a:ext cx="8959269" cy="5948414"/>
          </a:xfrm>
        </p:spPr>
        <p:txBody>
          <a:bodyPr>
            <a:normAutofit/>
          </a:bodyPr>
          <a:lstStyle/>
          <a:p>
            <a:pPr algn="just"/>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Open Shortest Path First (OSPF) is a link-state routing protocol that was developed for IP networks and is based on the Shortest Path First (SPF) algorithm. OSPF is an Interior Gateway Protocol (IGP).</a:t>
            </a:r>
          </a:p>
          <a:p>
            <a:pPr algn="just"/>
            <a:r>
              <a:rPr lang="en-US" sz="2800" dirty="0">
                <a:solidFill>
                  <a:srgbClr val="61738E"/>
                </a:solidFill>
                <a:latin typeface="Times New Roman" panose="02020603050405020304" pitchFamily="18" charset="0"/>
                <a:ea typeface="Tahoma" panose="020B0604030504040204" pitchFamily="34" charset="0"/>
                <a:cs typeface="Times New Roman" panose="02020603050405020304" pitchFamily="18" charset="0"/>
              </a:rPr>
              <a:t>OSPF </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widely used and supported routing protocol. It is an intradomain protocol, which means that it is used within an area or a network. It is an </a:t>
            </a:r>
            <a:r>
              <a:rPr lang="en-US" sz="2800" b="0" i="0" dirty="0">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rPr>
              <a:t>interior gateway protoc</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ol (IGP) that has been designed within a single autonomous system. It is based on a </a:t>
            </a:r>
            <a:r>
              <a:rPr lang="en-US" sz="2800" b="0" i="0" dirty="0">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rPr>
              <a:t>link-state routing algorithm </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in which each router contains the information of every domain, and based on this information, it determines the shortest path.</a:t>
            </a: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174726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(OPEN SHORTEST PATH FIRST)</a:t>
            </a:r>
            <a:endParaRPr lang="en-US" sz="3200"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948414"/>
          </a:xfrm>
        </p:spPr>
        <p:txBody>
          <a:bodyPr>
            <a:normAutofit/>
          </a:bodyPr>
          <a:lstStyle/>
          <a:p>
            <a:pPr algn="just"/>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The goal of routing is to learn routes. The OSPF achieves by learning about every router and subnet within the entire network. Every router contains the same information about the network. The way the router learns this information by sending </a:t>
            </a:r>
            <a:r>
              <a:rPr lang="en-US" sz="2800" b="0" i="0" dirty="0">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rPr>
              <a:t>LSA (Link State Advertisements). </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These LSAs contain information about every router, subnet, and other networking information. Once the LSAs have been flooded, the OSPF stores the information in a link-state database known as </a:t>
            </a:r>
            <a:r>
              <a:rPr lang="en-US" sz="2800" b="0" i="0" dirty="0">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rPr>
              <a:t>LSDB. </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The main goal is to have the same information about every router in an LSDBs.</a:t>
            </a: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6988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AREAS</a:t>
            </a:r>
            <a:endParaRPr lang="en-US" sz="3200" dirty="0">
              <a:solidFill>
                <a:schemeClr val="bg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OSPF Protocol">
            <a:extLst>
              <a:ext uri="{FF2B5EF4-FFF2-40B4-BE49-F238E27FC236}">
                <a16:creationId xmlns:a16="http://schemas.microsoft.com/office/drawing/2014/main" id="{B6FA9CF4-AD19-2152-A086-D8F0D8873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46" y="1112838"/>
            <a:ext cx="7848600" cy="36115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CE9DF0B-2918-1462-A1FF-7E91438B506B}"/>
              </a:ext>
            </a:extLst>
          </p:cNvPr>
          <p:cNvSpPr txBox="1"/>
          <p:nvPr/>
        </p:nvSpPr>
        <p:spPr>
          <a:xfrm>
            <a:off x="0" y="4876800"/>
            <a:ext cx="8991599" cy="1200329"/>
          </a:xfrm>
          <a:prstGeom prst="rect">
            <a:avLst/>
          </a:prstGeom>
          <a:noFill/>
        </p:spPr>
        <p:txBody>
          <a:bodyPr wrap="square">
            <a:spAutoFit/>
          </a:bodyPr>
          <a:lstStyle/>
          <a:p>
            <a:pPr algn="ctr"/>
            <a:r>
              <a:rPr lang="en-US" b="1" dirty="0"/>
              <a:t>Fig. OSPF AREAS</a:t>
            </a:r>
          </a:p>
          <a:p>
            <a:r>
              <a:rPr lang="en-US" dirty="0"/>
              <a:t>All the areas inside an autonomous system are connected to the backbone routers, and these backbone routers are part of a primary area. The role of a primary area is to provide communication between different areas.</a:t>
            </a:r>
            <a:endParaRPr lang="en-IN" dirty="0"/>
          </a:p>
        </p:txBody>
      </p:sp>
    </p:spTree>
    <p:extLst>
      <p:ext uri="{BB962C8B-B14F-4D97-AF65-F5344CB8AC3E}">
        <p14:creationId xmlns:p14="http://schemas.microsoft.com/office/powerpoint/2010/main" val="20504531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How does OSPF works</a:t>
            </a:r>
            <a:endParaRPr lang="en-US" sz="3200"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948414"/>
          </a:xfrm>
        </p:spPr>
        <p:txBody>
          <a:bodyPr>
            <a:normAutofit/>
          </a:bodyPr>
          <a:lstStyle/>
          <a:p>
            <a:pPr marL="0" indent="0" algn="just">
              <a:buNone/>
            </a:pP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There are three steps that can explain the working of OSPF:</a:t>
            </a:r>
          </a:p>
          <a:p>
            <a:pPr algn="just"/>
            <a:r>
              <a:rPr lang="en-US" sz="2800" b="1"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Step 1: </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The first step is to become OSPF neighbors. The two connecting routers running OSPF on the same link creates a neighbor relationship.</a:t>
            </a:r>
          </a:p>
          <a:p>
            <a:pPr algn="just"/>
            <a:r>
              <a:rPr lang="en-US" sz="2800" b="1"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Step 2: </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The second step is to exchange database information. After becoming the neighbors, the two routers exchange the LSDB information with each other.</a:t>
            </a:r>
          </a:p>
          <a:p>
            <a:pPr algn="just"/>
            <a:r>
              <a:rPr lang="en-US" sz="2800" b="1"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Step 3: </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The third step is to choose the best route. Once the LSDB information has been exchanged with each other, the router chooses the best route to be added to a routing table based on the calculation of SPF.</a:t>
            </a: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62183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How does OSPF works</a:t>
            </a:r>
            <a:endParaRPr lang="en-US" sz="3200"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184730" y="909586"/>
            <a:ext cx="8959269" cy="5948414"/>
          </a:xfrm>
        </p:spPr>
        <p:txBody>
          <a:bodyPr>
            <a:normAutofit/>
          </a:bodyPr>
          <a:lstStyle/>
          <a:p>
            <a:pPr marL="0" indent="0" algn="just">
              <a:buNone/>
            </a:pP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Two routers connected to each other through point to point or multiple routers are connected can communicate with each other through an OSPF protocol. The two routers are adjacent only when both the routers send the </a:t>
            </a:r>
            <a:r>
              <a:rPr lang="en-US" sz="2800" b="0" i="0" dirty="0">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rPr>
              <a:t>HELLO packet </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to each other. When both the routers receive the acknowledgment of the HELLO packet, then they come in a two-way state. </a:t>
            </a: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19087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How does OSPF works</a:t>
            </a:r>
            <a:endParaRPr lang="en-US" sz="3200"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184730" y="909586"/>
            <a:ext cx="8959269" cy="5948414"/>
          </a:xfrm>
        </p:spPr>
        <p:txBody>
          <a:bodyPr>
            <a:normAutofit/>
          </a:bodyPr>
          <a:lstStyle/>
          <a:p>
            <a:pPr marL="0" indent="0" algn="just">
              <a:buNone/>
            </a:pP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As OSPF is a link state routing protocol, so it allows to create the neighbor relationship between the routers. The two routers can be neighbors only when they belong to the same subnet, share the </a:t>
            </a:r>
            <a:r>
              <a:rPr lang="en-US" sz="2800" b="0" i="0" dirty="0">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rPr>
              <a:t>same area id, subnet mask, timers, and authentication.</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 The OSPF relationship is a relationship formed between the routers so that they can know each other. The two routers can be neighbors if </a:t>
            </a:r>
            <a:r>
              <a:rPr lang="en-US" sz="2800" b="0" i="0" dirty="0" err="1">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atleast</a:t>
            </a:r>
            <a:r>
              <a:rPr lang="en-US" sz="2800" b="0" i="0" dirty="0">
                <a:solidFill>
                  <a:srgbClr val="61738E"/>
                </a:solidFill>
                <a:effectLst/>
                <a:latin typeface="Times New Roman" panose="02020603050405020304" pitchFamily="18" charset="0"/>
                <a:ea typeface="Tahoma" panose="020B0604030504040204" pitchFamily="34" charset="0"/>
                <a:cs typeface="Times New Roman" panose="02020603050405020304" pitchFamily="18" charset="0"/>
              </a:rPr>
              <a:t> one of them is designated router or backup designated router in a network, or connected through a point-to-point link.</a:t>
            </a:r>
            <a:endParaRPr lang="en-US" b="0" i="0" dirty="0">
              <a:solidFill>
                <a:srgbClr val="333333"/>
              </a:solidFill>
              <a:effectLst/>
              <a:latin typeface="inter-regular"/>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932735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Message Format</a:t>
            </a:r>
            <a:endParaRPr lang="en-US" sz="3200" dirty="0">
              <a:solidFill>
                <a:schemeClr val="bg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OSPF Protocol">
            <a:extLst>
              <a:ext uri="{FF2B5EF4-FFF2-40B4-BE49-F238E27FC236}">
                <a16:creationId xmlns:a16="http://schemas.microsoft.com/office/drawing/2014/main" id="{4FCA8C77-077F-CAC9-8691-7865745A9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417" y="798850"/>
            <a:ext cx="7010400" cy="430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8561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Message Format</a:t>
            </a:r>
            <a:endParaRPr lang="en-US" sz="3200" dirty="0">
              <a:solidFill>
                <a:schemeClr val="bg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17331E75-2632-B2C6-5511-A1FECA44E11E}"/>
              </a:ext>
            </a:extLst>
          </p:cNvPr>
          <p:cNvSpPr txBox="1"/>
          <p:nvPr/>
        </p:nvSpPr>
        <p:spPr>
          <a:xfrm>
            <a:off x="-8744" y="943313"/>
            <a:ext cx="8959269" cy="6001643"/>
          </a:xfrm>
          <a:prstGeom prst="rect">
            <a:avLst/>
          </a:prstGeom>
          <a:noFill/>
        </p:spPr>
        <p:txBody>
          <a:bodyPr wrap="square">
            <a:spAutoFit/>
          </a:bodyPr>
          <a:lstStyle/>
          <a:p>
            <a:pPr algn="just">
              <a:buFont typeface="Arial" panose="020B0604020202020204" pitchFamily="34" charset="0"/>
              <a:buChar char="•"/>
            </a:pPr>
            <a:r>
              <a:rPr lang="en-US" sz="2400" b="1" i="0" dirty="0">
                <a:solidFill>
                  <a:srgbClr val="000000"/>
                </a:solidFill>
                <a:effectLst/>
                <a:latin typeface="inter-bold"/>
              </a:rPr>
              <a:t>Version:</a:t>
            </a:r>
            <a:r>
              <a:rPr lang="en-US" sz="2400" b="0" i="0" dirty="0">
                <a:solidFill>
                  <a:srgbClr val="000000"/>
                </a:solidFill>
                <a:effectLst/>
                <a:latin typeface="inter-regular"/>
              </a:rPr>
              <a:t> It is an 8-bit field that specifies the OSPF protocol version.</a:t>
            </a:r>
          </a:p>
          <a:p>
            <a:pPr algn="just">
              <a:buFont typeface="Arial" panose="020B0604020202020204" pitchFamily="34" charset="0"/>
              <a:buChar char="•"/>
            </a:pPr>
            <a:r>
              <a:rPr lang="en-US" sz="2400" b="1" i="0" dirty="0">
                <a:solidFill>
                  <a:srgbClr val="000000"/>
                </a:solidFill>
                <a:effectLst/>
                <a:latin typeface="inter-bold"/>
              </a:rPr>
              <a:t>Type:</a:t>
            </a:r>
            <a:r>
              <a:rPr lang="en-US" sz="2400" b="0" i="0" dirty="0">
                <a:solidFill>
                  <a:srgbClr val="000000"/>
                </a:solidFill>
                <a:effectLst/>
                <a:latin typeface="inter-regular"/>
              </a:rPr>
              <a:t> It is an 8-bit field. It specifies the type of the OSPF packet.</a:t>
            </a:r>
          </a:p>
          <a:p>
            <a:pPr algn="just">
              <a:buFont typeface="Arial" panose="020B0604020202020204" pitchFamily="34" charset="0"/>
              <a:buChar char="•"/>
            </a:pPr>
            <a:r>
              <a:rPr lang="en-US" sz="2400" b="1" i="0" dirty="0">
                <a:solidFill>
                  <a:srgbClr val="000000"/>
                </a:solidFill>
                <a:effectLst/>
                <a:latin typeface="inter-bold"/>
              </a:rPr>
              <a:t>Message:</a:t>
            </a:r>
            <a:r>
              <a:rPr lang="en-US" sz="2400" b="0" i="0" dirty="0">
                <a:solidFill>
                  <a:srgbClr val="000000"/>
                </a:solidFill>
                <a:effectLst/>
                <a:latin typeface="inter-regular"/>
              </a:rPr>
              <a:t> It is a 16-bit field that defines the total length of the message, including the header. Therefore, the total length is equal to the sum of the length of the message and header.</a:t>
            </a:r>
          </a:p>
          <a:p>
            <a:pPr algn="just">
              <a:buFont typeface="Arial" panose="020B0604020202020204" pitchFamily="34" charset="0"/>
              <a:buChar char="•"/>
            </a:pPr>
            <a:r>
              <a:rPr lang="en-US" sz="2400" b="1" i="0" dirty="0">
                <a:solidFill>
                  <a:srgbClr val="000000"/>
                </a:solidFill>
                <a:effectLst/>
                <a:latin typeface="inter-bold"/>
              </a:rPr>
              <a:t>Source IP address:</a:t>
            </a:r>
            <a:r>
              <a:rPr lang="en-US" sz="2400" b="0" i="0" dirty="0">
                <a:solidFill>
                  <a:srgbClr val="000000"/>
                </a:solidFill>
                <a:effectLst/>
                <a:latin typeface="inter-regular"/>
              </a:rPr>
              <a:t> It defines the address from which the packets are sent. It is a sending routing IP address.</a:t>
            </a:r>
          </a:p>
          <a:p>
            <a:pPr algn="just">
              <a:buFont typeface="Arial" panose="020B0604020202020204" pitchFamily="34" charset="0"/>
              <a:buChar char="•"/>
            </a:pPr>
            <a:r>
              <a:rPr lang="en-US" sz="2400" b="1" i="0" dirty="0">
                <a:solidFill>
                  <a:srgbClr val="000000"/>
                </a:solidFill>
                <a:effectLst/>
                <a:latin typeface="inter-bold"/>
              </a:rPr>
              <a:t>Area identification:</a:t>
            </a:r>
            <a:r>
              <a:rPr lang="en-US" sz="2400" b="0" i="0" dirty="0">
                <a:solidFill>
                  <a:srgbClr val="000000"/>
                </a:solidFill>
                <a:effectLst/>
                <a:latin typeface="inter-regular"/>
              </a:rPr>
              <a:t> It defines the area within which the routing takes place.</a:t>
            </a:r>
          </a:p>
          <a:p>
            <a:pPr algn="just">
              <a:buFont typeface="Arial" panose="020B0604020202020204" pitchFamily="34" charset="0"/>
              <a:buChar char="•"/>
            </a:pPr>
            <a:r>
              <a:rPr lang="en-US" sz="2400" b="1" i="0" dirty="0">
                <a:solidFill>
                  <a:srgbClr val="000000"/>
                </a:solidFill>
                <a:effectLst/>
                <a:latin typeface="inter-bold"/>
              </a:rPr>
              <a:t>Checksum:</a:t>
            </a:r>
            <a:r>
              <a:rPr lang="en-US" sz="2400" b="0" i="0" dirty="0">
                <a:solidFill>
                  <a:srgbClr val="000000"/>
                </a:solidFill>
                <a:effectLst/>
                <a:latin typeface="inter-regular"/>
              </a:rPr>
              <a:t> It is used for error correction and error detection.</a:t>
            </a:r>
          </a:p>
          <a:p>
            <a:pPr algn="just">
              <a:buFont typeface="Arial" panose="020B0604020202020204" pitchFamily="34" charset="0"/>
              <a:buChar char="•"/>
            </a:pPr>
            <a:r>
              <a:rPr lang="en-US" sz="2400" b="1" i="0" dirty="0">
                <a:solidFill>
                  <a:srgbClr val="000000"/>
                </a:solidFill>
                <a:effectLst/>
                <a:latin typeface="inter-bold"/>
              </a:rPr>
              <a:t>Authentication type:</a:t>
            </a:r>
            <a:r>
              <a:rPr lang="en-US" sz="2400" b="0" i="0" dirty="0">
                <a:solidFill>
                  <a:srgbClr val="000000"/>
                </a:solidFill>
                <a:effectLst/>
                <a:latin typeface="inter-regular"/>
              </a:rPr>
              <a:t> There are two types of authentication, i.e., 0 and 1. Here, 0 means for none that specifies no authentication is available and 1 means for </a:t>
            </a:r>
            <a:r>
              <a:rPr lang="en-US" sz="2400" b="0" i="0" dirty="0" err="1">
                <a:solidFill>
                  <a:srgbClr val="000000"/>
                </a:solidFill>
                <a:effectLst/>
                <a:latin typeface="inter-regular"/>
              </a:rPr>
              <a:t>pwd</a:t>
            </a:r>
            <a:r>
              <a:rPr lang="en-US" sz="2400" b="0" i="0" dirty="0">
                <a:solidFill>
                  <a:srgbClr val="000000"/>
                </a:solidFill>
                <a:effectLst/>
                <a:latin typeface="inter-regular"/>
              </a:rPr>
              <a:t> that specifies the password-based authentication.</a:t>
            </a:r>
          </a:p>
          <a:p>
            <a:pPr algn="just">
              <a:buFont typeface="Arial" panose="020B0604020202020204" pitchFamily="34" charset="0"/>
              <a:buChar char="•"/>
            </a:pPr>
            <a:r>
              <a:rPr lang="en-US" sz="2400" b="1" i="0" dirty="0">
                <a:solidFill>
                  <a:srgbClr val="000000"/>
                </a:solidFill>
                <a:effectLst/>
                <a:latin typeface="inter-bold"/>
              </a:rPr>
              <a:t>Authentication:</a:t>
            </a:r>
            <a:r>
              <a:rPr lang="en-US" sz="2400" b="0" i="0" dirty="0">
                <a:solidFill>
                  <a:srgbClr val="000000"/>
                </a:solidFill>
                <a:effectLst/>
                <a:latin typeface="inter-regular"/>
              </a:rPr>
              <a:t> It is a 32-bit field that contains the actual value of the authentication data.</a:t>
            </a:r>
          </a:p>
        </p:txBody>
      </p:sp>
    </p:spTree>
    <p:extLst>
      <p:ext uri="{BB962C8B-B14F-4D97-AF65-F5344CB8AC3E}">
        <p14:creationId xmlns:p14="http://schemas.microsoft.com/office/powerpoint/2010/main" val="12654876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Packets</a:t>
            </a:r>
            <a:endParaRPr lang="en-US" sz="3200" dirty="0">
              <a:solidFill>
                <a:schemeClr val="bg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17331E75-2632-B2C6-5511-A1FECA44E11E}"/>
              </a:ext>
            </a:extLst>
          </p:cNvPr>
          <p:cNvSpPr txBox="1"/>
          <p:nvPr/>
        </p:nvSpPr>
        <p:spPr>
          <a:xfrm>
            <a:off x="-8744" y="943313"/>
            <a:ext cx="8959269" cy="6001643"/>
          </a:xfrm>
          <a:prstGeom prst="rect">
            <a:avLst/>
          </a:prstGeom>
          <a:noFill/>
        </p:spPr>
        <p:txBody>
          <a:bodyPr wrap="square">
            <a:spAutoFit/>
          </a:bodyPr>
          <a:lstStyle/>
          <a:p>
            <a:pPr algn="just"/>
            <a:r>
              <a:rPr lang="en-US" sz="2400" b="1" i="0" dirty="0">
                <a:solidFill>
                  <a:srgbClr val="333333"/>
                </a:solidFill>
                <a:effectLst/>
                <a:latin typeface="inter-bold"/>
              </a:rPr>
              <a:t>There are five different types of packets in OSPF:</a:t>
            </a:r>
          </a:p>
          <a:p>
            <a:pPr marL="457200" indent="-457200" algn="just">
              <a:buFont typeface="+mj-lt"/>
              <a:buAutoNum type="arabicPeriod"/>
            </a:pPr>
            <a:r>
              <a:rPr lang="en-US" sz="2400" b="0" i="0" dirty="0">
                <a:solidFill>
                  <a:srgbClr val="000000"/>
                </a:solidFill>
                <a:effectLst/>
                <a:latin typeface="inter-regular"/>
              </a:rPr>
              <a:t>Hello</a:t>
            </a:r>
          </a:p>
          <a:p>
            <a:pPr marL="457200" indent="-457200" algn="just">
              <a:buFont typeface="+mj-lt"/>
              <a:buAutoNum type="arabicPeriod"/>
            </a:pPr>
            <a:r>
              <a:rPr lang="en-US" sz="2400" b="0" i="0" dirty="0">
                <a:solidFill>
                  <a:srgbClr val="000000"/>
                </a:solidFill>
                <a:effectLst/>
                <a:latin typeface="inter-regular"/>
              </a:rPr>
              <a:t>Database Description</a:t>
            </a:r>
          </a:p>
          <a:p>
            <a:pPr marL="457200" indent="-457200" algn="just">
              <a:buFont typeface="+mj-lt"/>
              <a:buAutoNum type="arabicPeriod"/>
            </a:pPr>
            <a:r>
              <a:rPr lang="en-US" sz="2400" b="0" i="0" dirty="0">
                <a:solidFill>
                  <a:srgbClr val="000000"/>
                </a:solidFill>
                <a:effectLst/>
                <a:latin typeface="inter-regular"/>
              </a:rPr>
              <a:t>Link state request</a:t>
            </a:r>
          </a:p>
          <a:p>
            <a:pPr marL="457200" indent="-457200" algn="just">
              <a:buFont typeface="+mj-lt"/>
              <a:buAutoNum type="arabicPeriod"/>
            </a:pPr>
            <a:r>
              <a:rPr lang="en-US" sz="2400" b="0" i="0" dirty="0">
                <a:solidFill>
                  <a:srgbClr val="000000"/>
                </a:solidFill>
                <a:effectLst/>
                <a:latin typeface="inter-regular"/>
              </a:rPr>
              <a:t>Link state update</a:t>
            </a:r>
          </a:p>
          <a:p>
            <a:pPr marL="457200" indent="-457200" algn="just">
              <a:buFont typeface="+mj-lt"/>
              <a:buAutoNum type="arabicPeriod"/>
            </a:pPr>
            <a:r>
              <a:rPr lang="en-US" sz="2400" b="0" i="0" dirty="0">
                <a:solidFill>
                  <a:srgbClr val="000000"/>
                </a:solidFill>
                <a:effectLst/>
                <a:latin typeface="inter-regular"/>
              </a:rPr>
              <a:t>Link state Acknowledgment</a:t>
            </a:r>
            <a:endParaRPr lang="en-US" sz="2400" dirty="0">
              <a:solidFill>
                <a:srgbClr val="000000"/>
              </a:solidFill>
              <a:latin typeface="inter-regular"/>
            </a:endParaRPr>
          </a:p>
          <a:p>
            <a:pPr algn="just"/>
            <a:r>
              <a:rPr lang="en-US" sz="2400" b="1" i="0" dirty="0">
                <a:solidFill>
                  <a:srgbClr val="333333"/>
                </a:solidFill>
                <a:effectLst/>
                <a:latin typeface="inter-bold"/>
              </a:rPr>
              <a:t>1. Hello packet</a:t>
            </a:r>
            <a:endParaRPr lang="en-US" sz="2400" b="0" i="0" dirty="0">
              <a:solidFill>
                <a:srgbClr val="333333"/>
              </a:solidFill>
              <a:effectLst/>
              <a:latin typeface="inter-regular"/>
            </a:endParaRPr>
          </a:p>
          <a:p>
            <a:pPr algn="just"/>
            <a:r>
              <a:rPr lang="en-US" sz="2400" b="0" i="0" dirty="0">
                <a:solidFill>
                  <a:srgbClr val="333333"/>
                </a:solidFill>
                <a:effectLst/>
                <a:latin typeface="inter-regular"/>
              </a:rPr>
              <a:t>The Hello packet is used to create a neighborhood relationship and check the neighbor's reachability. Therefore, the Hello packet is used when the connection between the routers need to be established.</a:t>
            </a:r>
          </a:p>
          <a:p>
            <a:pPr algn="just"/>
            <a:r>
              <a:rPr lang="en-US" sz="2400" b="1" i="0" dirty="0">
                <a:solidFill>
                  <a:srgbClr val="333333"/>
                </a:solidFill>
                <a:effectLst/>
                <a:latin typeface="inter-bold"/>
              </a:rPr>
              <a:t>2. Database Description</a:t>
            </a:r>
            <a:endParaRPr lang="en-US" sz="2400" b="0" i="0" dirty="0">
              <a:solidFill>
                <a:srgbClr val="333333"/>
              </a:solidFill>
              <a:effectLst/>
              <a:latin typeface="inter-regular"/>
            </a:endParaRPr>
          </a:p>
          <a:p>
            <a:pPr algn="just"/>
            <a:r>
              <a:rPr lang="en-US" sz="2400" b="0" i="0" dirty="0">
                <a:solidFill>
                  <a:srgbClr val="333333"/>
                </a:solidFill>
                <a:effectLst/>
                <a:latin typeface="inter-regular"/>
              </a:rPr>
              <a:t>After establishing a connection, if the neighbor router is communicating with the system first time, it sends the database information about the network topology to the system so that the system can update or modify accordingly.</a:t>
            </a:r>
          </a:p>
          <a:p>
            <a:pPr algn="just"/>
            <a:endParaRPr lang="en-US" sz="2400" b="0" i="0" dirty="0">
              <a:solidFill>
                <a:srgbClr val="000000"/>
              </a:solidFill>
              <a:effectLst/>
              <a:latin typeface="inter-regular"/>
            </a:endParaRPr>
          </a:p>
        </p:txBody>
      </p:sp>
    </p:spTree>
    <p:extLst>
      <p:ext uri="{BB962C8B-B14F-4D97-AF65-F5344CB8AC3E}">
        <p14:creationId xmlns:p14="http://schemas.microsoft.com/office/powerpoint/2010/main" val="410859425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Packets</a:t>
            </a:r>
            <a:endParaRPr lang="en-US" sz="3200" dirty="0">
              <a:solidFill>
                <a:schemeClr val="bg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17331E75-2632-B2C6-5511-A1FECA44E11E}"/>
              </a:ext>
            </a:extLst>
          </p:cNvPr>
          <p:cNvSpPr txBox="1"/>
          <p:nvPr/>
        </p:nvSpPr>
        <p:spPr>
          <a:xfrm>
            <a:off x="-8744" y="943313"/>
            <a:ext cx="8959269" cy="4708981"/>
          </a:xfrm>
          <a:prstGeom prst="rect">
            <a:avLst/>
          </a:prstGeom>
          <a:noFill/>
        </p:spPr>
        <p:txBody>
          <a:bodyPr wrap="square">
            <a:spAutoFit/>
          </a:bodyPr>
          <a:lstStyle/>
          <a:p>
            <a:pPr algn="just"/>
            <a:r>
              <a:rPr lang="en-US" sz="2000" b="1" i="0" dirty="0">
                <a:solidFill>
                  <a:srgbClr val="333333"/>
                </a:solidFill>
                <a:effectLst/>
                <a:latin typeface="inter-bold"/>
              </a:rPr>
              <a:t>3. Link state request</a:t>
            </a:r>
            <a:endParaRPr lang="en-US" sz="2000" b="0" i="0" dirty="0">
              <a:solidFill>
                <a:srgbClr val="333333"/>
              </a:solidFill>
              <a:effectLst/>
              <a:latin typeface="inter-regular"/>
            </a:endParaRPr>
          </a:p>
          <a:p>
            <a:pPr algn="just"/>
            <a:r>
              <a:rPr lang="en-US" sz="2000" b="0" i="0" dirty="0">
                <a:solidFill>
                  <a:srgbClr val="333333"/>
                </a:solidFill>
                <a:effectLst/>
                <a:latin typeface="inter-regular"/>
              </a:rPr>
              <a:t>The link-state request is sent by the router to obtain the information of a specified route. Suppose there are two routers, i.e., router 1 and router 2, and router 1 wants to know the information about the router 2, so router 1 sends the link state request to the router 2. When router 2 receives the link state request, then it sends the link-state information to router 1.</a:t>
            </a:r>
          </a:p>
          <a:p>
            <a:pPr algn="just"/>
            <a:r>
              <a:rPr lang="en-US" sz="2000" b="1" i="0" dirty="0">
                <a:solidFill>
                  <a:srgbClr val="333333"/>
                </a:solidFill>
                <a:effectLst/>
                <a:latin typeface="inter-bold"/>
              </a:rPr>
              <a:t>4. Link state update</a:t>
            </a:r>
            <a:endParaRPr lang="en-US" sz="2000" b="0" i="0" dirty="0">
              <a:solidFill>
                <a:srgbClr val="333333"/>
              </a:solidFill>
              <a:effectLst/>
              <a:latin typeface="inter-regular"/>
            </a:endParaRPr>
          </a:p>
          <a:p>
            <a:pPr algn="just"/>
            <a:r>
              <a:rPr lang="en-US" sz="2000" b="0" i="0" dirty="0">
                <a:solidFill>
                  <a:srgbClr val="333333"/>
                </a:solidFill>
                <a:effectLst/>
                <a:latin typeface="inter-regular"/>
              </a:rPr>
              <a:t>The link-state update is used by the router to advertise the state of its links. If any router wants to broadcast the state of its links, it uses the link-state update.</a:t>
            </a:r>
          </a:p>
          <a:p>
            <a:pPr algn="just"/>
            <a:r>
              <a:rPr lang="en-US" sz="2000" b="1" i="0" dirty="0">
                <a:solidFill>
                  <a:srgbClr val="333333"/>
                </a:solidFill>
                <a:effectLst/>
                <a:latin typeface="inter-bold"/>
              </a:rPr>
              <a:t>5. Link state acknowledgment</a:t>
            </a:r>
            <a:endParaRPr lang="en-US" sz="2000" b="0" i="0" dirty="0">
              <a:solidFill>
                <a:srgbClr val="333333"/>
              </a:solidFill>
              <a:effectLst/>
              <a:latin typeface="inter-regular"/>
            </a:endParaRPr>
          </a:p>
          <a:p>
            <a:pPr algn="just"/>
            <a:r>
              <a:rPr lang="en-US" sz="2000" b="0" i="0" dirty="0">
                <a:solidFill>
                  <a:srgbClr val="333333"/>
                </a:solidFill>
                <a:effectLst/>
                <a:latin typeface="inter-regular"/>
              </a:rPr>
              <a:t>The link-state acknowledgment makes the routing more reliable by forcing each router to send the acknowledgment on each link state update. For example, router A sends the link state update to the router B and router C, then in return, the router B and C sends the link- state acknowledgment to the router A, so that the router A gets to know that both the routers have received the link-state update.</a:t>
            </a:r>
          </a:p>
        </p:txBody>
      </p:sp>
    </p:spTree>
    <p:extLst>
      <p:ext uri="{BB962C8B-B14F-4D97-AF65-F5344CB8AC3E}">
        <p14:creationId xmlns:p14="http://schemas.microsoft.com/office/powerpoint/2010/main" val="2903042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r>
              <a:rPr lang="en-IN" sz="3000" b="1" dirty="0">
                <a:solidFill>
                  <a:schemeClr val="bg1"/>
                </a:solidFill>
                <a:ea typeface="Verdana" panose="020B0604030504040204" pitchFamily="34" charset="0"/>
              </a:rPr>
              <a:t>Applications of Networks</a:t>
            </a:r>
            <a:endParaRPr lang="en-US" sz="3000" dirty="0"/>
          </a:p>
        </p:txBody>
      </p:sp>
      <p:sp>
        <p:nvSpPr>
          <p:cNvPr id="3" name="Text Placeholder 2"/>
          <p:cNvSpPr>
            <a:spLocks noGrp="1"/>
          </p:cNvSpPr>
          <p:nvPr>
            <p:ph type="body" sz="half" idx="1"/>
          </p:nvPr>
        </p:nvSpPr>
        <p:spPr>
          <a:xfrm>
            <a:off x="228600" y="914400"/>
            <a:ext cx="8839200" cy="4525963"/>
          </a:xfrm>
        </p:spPr>
        <p:txBody>
          <a:bodyPr>
            <a:noAutofit/>
          </a:bodyPr>
          <a:lstStyle/>
          <a:p>
            <a:pPr algn="just">
              <a:lnSpc>
                <a:spcPct val="150000"/>
              </a:lnSpc>
            </a:pPr>
            <a:r>
              <a:rPr lang="en-IN" sz="2100" b="1" dirty="0">
                <a:latin typeface="+mj-lt"/>
                <a:ea typeface="Verdana" panose="020B0604030504040204" pitchFamily="34" charset="0"/>
              </a:rPr>
              <a:t>Resource Sharing</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Hardware (computing resources, disks, printers)</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Software (application software)</a:t>
            </a:r>
          </a:p>
          <a:p>
            <a:pPr algn="just">
              <a:lnSpc>
                <a:spcPct val="150000"/>
              </a:lnSpc>
            </a:pPr>
            <a:r>
              <a:rPr lang="en-IN" sz="2100" b="1" dirty="0">
                <a:latin typeface="+mj-lt"/>
                <a:ea typeface="Verdana" panose="020B0604030504040204" pitchFamily="34" charset="0"/>
              </a:rPr>
              <a:t>Access to remote database</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Easy accessibility from anywhere (files, databases)</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Search Capability (WWW)</a:t>
            </a:r>
          </a:p>
          <a:p>
            <a:pPr algn="just">
              <a:lnSpc>
                <a:spcPct val="150000"/>
              </a:lnSpc>
            </a:pPr>
            <a:r>
              <a:rPr lang="en-IN" sz="2100" b="1" dirty="0">
                <a:latin typeface="+mj-lt"/>
                <a:ea typeface="Verdana" panose="020B0604030504040204" pitchFamily="34" charset="0"/>
              </a:rPr>
              <a:t> Better Communication</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Email</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Message broadcast</a:t>
            </a:r>
          </a:p>
          <a:p>
            <a:pPr algn="just">
              <a:lnSpc>
                <a:spcPct val="150000"/>
              </a:lnSpc>
              <a:buNone/>
            </a:pPr>
            <a:endParaRPr lang="en-IN" sz="2100" b="1" dirty="0">
              <a:latin typeface="+mj-lt"/>
              <a:ea typeface="Verdana" panose="020B0604030504040204" pitchFamily="34" charset="0"/>
            </a:endParaRPr>
          </a:p>
          <a:p>
            <a:pPr algn="just">
              <a:lnSpc>
                <a:spcPct val="150000"/>
              </a:lnSpc>
            </a:pPr>
            <a:endParaRPr lang="en-IN" sz="2100" dirty="0">
              <a:latin typeface="+mj-lt"/>
              <a:ea typeface="Verdana" panose="020B0604030504040204" pitchFamily="34" charset="0"/>
            </a:endParaRPr>
          </a:p>
          <a:p>
            <a:endParaRPr lang="en-US" sz="2100" dirty="0">
              <a:latin typeface="+mj-lt"/>
            </a:endParaRPr>
          </a:p>
        </p:txBody>
      </p:sp>
      <p:pic>
        <p:nvPicPr>
          <p:cNvPr id="4" name="Picture 3">
            <a:extLst>
              <a:ext uri="{FF2B5EF4-FFF2-40B4-BE49-F238E27FC236}">
                <a16:creationId xmlns:a16="http://schemas.microsoft.com/office/drawing/2014/main" id="{D780C5D8-151D-EA6B-6A07-CB425B2F24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13112759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Packets</a:t>
            </a:r>
            <a:endParaRPr lang="en-US" sz="3200" dirty="0">
              <a:solidFill>
                <a:schemeClr val="bg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17331E75-2632-B2C6-5511-A1FECA44E11E}"/>
              </a:ext>
            </a:extLst>
          </p:cNvPr>
          <p:cNvSpPr txBox="1"/>
          <p:nvPr/>
        </p:nvSpPr>
        <p:spPr>
          <a:xfrm>
            <a:off x="-8744" y="943313"/>
            <a:ext cx="8959269" cy="4770537"/>
          </a:xfrm>
          <a:prstGeom prst="rect">
            <a:avLst/>
          </a:prstGeom>
          <a:noFill/>
        </p:spPr>
        <p:txBody>
          <a:bodyPr wrap="square">
            <a:spAutoFit/>
          </a:bodyPr>
          <a:lstStyle/>
          <a:p>
            <a:pPr algn="just"/>
            <a:r>
              <a:rPr lang="en-US" sz="2400" b="1" i="0" dirty="0">
                <a:solidFill>
                  <a:srgbClr val="FF0000"/>
                </a:solidFill>
                <a:effectLst/>
                <a:latin typeface="inter-regular"/>
              </a:rPr>
              <a:t>OSPF States:</a:t>
            </a:r>
          </a:p>
          <a:p>
            <a:pPr algn="just">
              <a:buFont typeface="Arial" panose="020B0604020202020204" pitchFamily="34" charset="0"/>
              <a:buChar char="•"/>
            </a:pPr>
            <a:r>
              <a:rPr lang="en-US" sz="2800" b="1" i="0" dirty="0">
                <a:solidFill>
                  <a:srgbClr val="000000"/>
                </a:solidFill>
                <a:effectLst/>
                <a:latin typeface="inter-bold"/>
              </a:rPr>
              <a:t>Down:</a:t>
            </a:r>
            <a:r>
              <a:rPr lang="en-US" sz="2800" b="0" i="0" dirty="0">
                <a:solidFill>
                  <a:srgbClr val="000000"/>
                </a:solidFill>
                <a:effectLst/>
                <a:latin typeface="inter-regular"/>
              </a:rPr>
              <a:t> If the device is in a down state, it has not received the HELLO packet. Here, down does not mean that the device is physically down; it means that the OSPF process has not been started yet.</a:t>
            </a:r>
          </a:p>
          <a:p>
            <a:pPr algn="just">
              <a:buFont typeface="Arial" panose="020B0604020202020204" pitchFamily="34" charset="0"/>
              <a:buChar char="•"/>
            </a:pPr>
            <a:r>
              <a:rPr lang="en-US" sz="2800" b="1" i="0" dirty="0">
                <a:solidFill>
                  <a:srgbClr val="000000"/>
                </a:solidFill>
                <a:effectLst/>
                <a:latin typeface="inter-bold"/>
              </a:rPr>
              <a:t>Init:</a:t>
            </a:r>
            <a:r>
              <a:rPr lang="en-US" sz="2800" b="0" i="0" dirty="0">
                <a:solidFill>
                  <a:srgbClr val="000000"/>
                </a:solidFill>
                <a:effectLst/>
                <a:latin typeface="inter-regular"/>
              </a:rPr>
              <a:t> If the device comes in an </a:t>
            </a:r>
            <a:r>
              <a:rPr lang="en-US" sz="2800" b="0" i="0" dirty="0" err="1">
                <a:solidFill>
                  <a:srgbClr val="000000"/>
                </a:solidFill>
                <a:effectLst/>
                <a:latin typeface="inter-regular"/>
              </a:rPr>
              <a:t>init</a:t>
            </a:r>
            <a:r>
              <a:rPr lang="en-US" sz="2800" b="0" i="0" dirty="0">
                <a:solidFill>
                  <a:srgbClr val="000000"/>
                </a:solidFill>
                <a:effectLst/>
                <a:latin typeface="inter-regular"/>
              </a:rPr>
              <a:t> state, it means that the device has received the HELLO packet from the other router.</a:t>
            </a:r>
          </a:p>
          <a:p>
            <a:pPr algn="just">
              <a:buFont typeface="Arial" panose="020B0604020202020204" pitchFamily="34" charset="0"/>
              <a:buChar char="•"/>
            </a:pPr>
            <a:r>
              <a:rPr lang="en-US" sz="2800" b="1" i="0" dirty="0">
                <a:solidFill>
                  <a:srgbClr val="000000"/>
                </a:solidFill>
                <a:effectLst/>
                <a:latin typeface="inter-bold"/>
              </a:rPr>
              <a:t>2WAY:</a:t>
            </a:r>
            <a:r>
              <a:rPr lang="en-US" sz="2800" b="0" i="0" dirty="0">
                <a:solidFill>
                  <a:srgbClr val="000000"/>
                </a:solidFill>
                <a:effectLst/>
                <a:latin typeface="inter-regular"/>
              </a:rPr>
              <a:t> If the device is in a 2WAY state, which means that both the routers have received the HELLO packet from the other router, and the connection gets established between the routers.</a:t>
            </a:r>
          </a:p>
        </p:txBody>
      </p:sp>
    </p:spTree>
    <p:extLst>
      <p:ext uri="{BB962C8B-B14F-4D97-AF65-F5344CB8AC3E}">
        <p14:creationId xmlns:p14="http://schemas.microsoft.com/office/powerpoint/2010/main" val="7757324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example:</a:t>
            </a:r>
            <a:endParaRPr lang="en-US" sz="3200" dirty="0">
              <a:solidFill>
                <a:schemeClr val="bg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0D1C18F-DD8F-E343-EE67-244CDCA57527}"/>
              </a:ext>
            </a:extLst>
          </p:cNvPr>
          <p:cNvPicPr>
            <a:picLocks noChangeAspect="1"/>
          </p:cNvPicPr>
          <p:nvPr/>
        </p:nvPicPr>
        <p:blipFill>
          <a:blip r:embed="rId3"/>
          <a:stretch>
            <a:fillRect/>
          </a:stretch>
        </p:blipFill>
        <p:spPr>
          <a:xfrm>
            <a:off x="0" y="909585"/>
            <a:ext cx="9144000" cy="3967215"/>
          </a:xfrm>
          <a:prstGeom prst="rect">
            <a:avLst/>
          </a:prstGeom>
        </p:spPr>
      </p:pic>
    </p:spTree>
    <p:extLst>
      <p:ext uri="{BB962C8B-B14F-4D97-AF65-F5344CB8AC3E}">
        <p14:creationId xmlns:p14="http://schemas.microsoft.com/office/powerpoint/2010/main" val="156979047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solidFill>
                  <a:schemeClr val="bg1"/>
                </a:solidFill>
                <a:latin typeface="Times New Roman" pitchFamily="18" charset="0"/>
                <a:cs typeface="Times New Roman" pitchFamily="18" charset="0"/>
              </a:rPr>
              <a:t>OSPF example:</a:t>
            </a:r>
            <a:endParaRPr lang="en-US" sz="3200" dirty="0">
              <a:solidFill>
                <a:schemeClr val="bg1"/>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9C9C13E-1D73-CE4B-F2BF-DD120D6B6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5" name="Rectangle 1">
            <a:extLst>
              <a:ext uri="{FF2B5EF4-FFF2-40B4-BE49-F238E27FC236}">
                <a16:creationId xmlns:a16="http://schemas.microsoft.com/office/drawing/2014/main" id="{8FDA50BC-CC45-E2FB-8A14-A88C53A892A0}"/>
              </a:ext>
            </a:extLst>
          </p:cNvPr>
          <p:cNvSpPr>
            <a:spLocks noChangeArrowheads="1"/>
          </p:cNvSpPr>
          <p:nvPr/>
        </p:nvSpPr>
        <p:spPr bwMode="auto">
          <a:xfrm>
            <a:off x="0" y="27871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E9156A6A-006F-F938-239F-A1FD70862EE1}"/>
              </a:ext>
            </a:extLst>
          </p:cNvPr>
          <p:cNvPicPr>
            <a:picLocks noChangeAspect="1"/>
          </p:cNvPicPr>
          <p:nvPr/>
        </p:nvPicPr>
        <p:blipFill>
          <a:blip r:embed="rId3"/>
          <a:stretch>
            <a:fillRect/>
          </a:stretch>
        </p:blipFill>
        <p:spPr>
          <a:xfrm>
            <a:off x="0" y="909585"/>
            <a:ext cx="9143999" cy="4576815"/>
          </a:xfrm>
          <a:prstGeom prst="rect">
            <a:avLst/>
          </a:prstGeom>
        </p:spPr>
      </p:pic>
    </p:spTree>
    <p:extLst>
      <p:ext uri="{BB962C8B-B14F-4D97-AF65-F5344CB8AC3E}">
        <p14:creationId xmlns:p14="http://schemas.microsoft.com/office/powerpoint/2010/main" val="112438920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latin typeface="Times New Roman" pitchFamily="18" charset="0"/>
                <a:cs typeface="Times New Roman" pitchFamily="18" charset="0"/>
              </a:rPr>
              <a:t>MODULE –IV</a:t>
            </a:r>
            <a:br>
              <a:rPr lang="en-US" dirty="0"/>
            </a:br>
            <a:endParaRPr lang="en-US" dirty="0"/>
          </a:p>
        </p:txBody>
      </p:sp>
      <p:sp>
        <p:nvSpPr>
          <p:cNvPr id="5" name="Subtitle 4"/>
          <p:cNvSpPr>
            <a:spLocks noGrp="1"/>
          </p:cNvSpPr>
          <p:nvPr>
            <p:ph type="subTitle" idx="1"/>
          </p:nvPr>
        </p:nvSpPr>
        <p:spPr>
          <a:xfrm>
            <a:off x="1371600" y="3352800"/>
            <a:ext cx="6400800" cy="1143000"/>
          </a:xfrm>
        </p:spPr>
        <p:txBody>
          <a:bodyPr>
            <a:normAutofit/>
          </a:bodyPr>
          <a:lstStyle/>
          <a:p>
            <a:r>
              <a:rPr lang="en-US" sz="4800" b="1" dirty="0">
                <a:solidFill>
                  <a:schemeClr val="tx1"/>
                </a:solidFill>
                <a:latin typeface="Times New Roman" pitchFamily="18" charset="0"/>
                <a:cs typeface="Times New Roman" pitchFamily="18" charset="0"/>
              </a:rPr>
              <a:t>TRANSPORT LAYER</a:t>
            </a:r>
          </a:p>
        </p:txBody>
      </p:sp>
      <p:pic>
        <p:nvPicPr>
          <p:cNvPr id="2" name="Picture 1">
            <a:extLst>
              <a:ext uri="{FF2B5EF4-FFF2-40B4-BE49-F238E27FC236}">
                <a16:creationId xmlns:a16="http://schemas.microsoft.com/office/drawing/2014/main" id="{1508B087-0106-E388-EEAF-D7AFFD4AF7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233416"/>
            <a:ext cx="8229600" cy="676170"/>
          </a:xfrm>
        </p:spPr>
        <p:txBody>
          <a:bodyPr>
            <a:normAutofit fontScale="90000"/>
          </a:bodyPr>
          <a:lstStyle/>
          <a:p>
            <a:r>
              <a:rPr lang="en-US" b="1" dirty="0">
                <a:solidFill>
                  <a:schemeClr val="bg1"/>
                </a:solidFill>
                <a:latin typeface="Times New Roman" pitchFamily="18" charset="0"/>
                <a:cs typeface="Times New Roman" pitchFamily="18" charset="0"/>
              </a:rPr>
              <a:t>Transport Layer</a:t>
            </a:r>
            <a:br>
              <a:rPr lang="en-US"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0" y="943313"/>
            <a:ext cx="9144000" cy="5914687"/>
          </a:xfrm>
        </p:spPr>
        <p:txBody>
          <a:bodyPr>
            <a:normAutofit/>
          </a:bodyPr>
          <a:lstStyle/>
          <a:p>
            <a:pPr algn="just">
              <a:lnSpc>
                <a:spcPct val="150000"/>
              </a:lnSpc>
            </a:pPr>
            <a:r>
              <a:rPr lang="en-US" sz="1800" dirty="0">
                <a:latin typeface="Times New Roman" pitchFamily="18" charset="0"/>
                <a:cs typeface="Times New Roman" pitchFamily="18" charset="0"/>
              </a:rPr>
              <a:t>The main role of the transport layer is to provide </a:t>
            </a:r>
            <a:r>
              <a:rPr lang="en-US" sz="1800" dirty="0">
                <a:solidFill>
                  <a:srgbClr val="FF0000"/>
                </a:solidFill>
                <a:latin typeface="Times New Roman" pitchFamily="18" charset="0"/>
                <a:cs typeface="Times New Roman" pitchFamily="18" charset="0"/>
              </a:rPr>
              <a:t>the communication services directly to the application processes running on different hosts.</a:t>
            </a:r>
          </a:p>
          <a:p>
            <a:pPr algn="just">
              <a:lnSpc>
                <a:spcPct val="150000"/>
              </a:lnSpc>
            </a:pPr>
            <a:r>
              <a:rPr lang="en-US" sz="1800" dirty="0">
                <a:latin typeface="Times New Roman" pitchFamily="18" charset="0"/>
                <a:cs typeface="Times New Roman" pitchFamily="18" charset="0"/>
              </a:rPr>
              <a:t>The transport layer provides </a:t>
            </a:r>
            <a:r>
              <a:rPr lang="en-US" sz="1800" dirty="0">
                <a:solidFill>
                  <a:srgbClr val="FF0000"/>
                </a:solidFill>
                <a:latin typeface="Times New Roman" pitchFamily="18" charset="0"/>
                <a:cs typeface="Times New Roman" pitchFamily="18" charset="0"/>
              </a:rPr>
              <a:t>a logical communication between application processes running on different hosts. </a:t>
            </a:r>
            <a:r>
              <a:rPr lang="en-US" sz="1800" dirty="0">
                <a:latin typeface="Times New Roman" pitchFamily="18" charset="0"/>
                <a:cs typeface="Times New Roman" pitchFamily="18" charset="0"/>
              </a:rPr>
              <a:t>Although the application processes on different hosts are not physically connected, application processes use the logical communication provided by the transport layer to send the messages to each other.</a:t>
            </a:r>
          </a:p>
          <a:p>
            <a:pPr algn="just">
              <a:lnSpc>
                <a:spcPct val="150000"/>
              </a:lnSpc>
            </a:pPr>
            <a:r>
              <a:rPr lang="en-US" sz="1800" dirty="0">
                <a:solidFill>
                  <a:srgbClr val="FF0000"/>
                </a:solidFill>
                <a:latin typeface="Times New Roman" pitchFamily="18" charset="0"/>
                <a:cs typeface="Times New Roman" pitchFamily="18" charset="0"/>
              </a:rPr>
              <a:t>The transport layer protocols are implemented in the end systems</a:t>
            </a:r>
            <a:r>
              <a:rPr lang="en-US" sz="1800" dirty="0">
                <a:latin typeface="Times New Roman" pitchFamily="18" charset="0"/>
                <a:cs typeface="Times New Roman" pitchFamily="18" charset="0"/>
              </a:rPr>
              <a:t> but not in the network routers.</a:t>
            </a:r>
          </a:p>
          <a:p>
            <a:pPr algn="just">
              <a:lnSpc>
                <a:spcPct val="150000"/>
              </a:lnSpc>
            </a:pPr>
            <a:r>
              <a:rPr lang="en-US" sz="1800" dirty="0">
                <a:latin typeface="Times New Roman" pitchFamily="18" charset="0"/>
                <a:cs typeface="Times New Roman" pitchFamily="18" charset="0"/>
              </a:rPr>
              <a:t>A computer network provides more than one protocol to the network applications. For example, </a:t>
            </a:r>
            <a:r>
              <a:rPr lang="en-US" sz="1800" dirty="0">
                <a:solidFill>
                  <a:srgbClr val="FF0000"/>
                </a:solidFill>
                <a:latin typeface="Times New Roman" pitchFamily="18" charset="0"/>
                <a:cs typeface="Times New Roman" pitchFamily="18" charset="0"/>
              </a:rPr>
              <a:t>TCP and UDP</a:t>
            </a:r>
            <a:r>
              <a:rPr lang="en-US" sz="1800" dirty="0">
                <a:latin typeface="Times New Roman" pitchFamily="18" charset="0"/>
                <a:cs typeface="Times New Roman" pitchFamily="18" charset="0"/>
              </a:rPr>
              <a:t> are two transport layer protocols that provide a different set of services to the network layer.</a:t>
            </a:r>
          </a:p>
          <a:p>
            <a:pPr algn="just">
              <a:lnSpc>
                <a:spcPct val="150000"/>
              </a:lnSpc>
            </a:pPr>
            <a:r>
              <a:rPr lang="en-US" sz="1800" dirty="0">
                <a:latin typeface="Times New Roman" pitchFamily="18" charset="0"/>
                <a:cs typeface="Times New Roman" pitchFamily="18" charset="0"/>
              </a:rPr>
              <a:t>All transport layer protocols provide </a:t>
            </a:r>
            <a:r>
              <a:rPr lang="en-US" sz="1800" dirty="0">
                <a:solidFill>
                  <a:srgbClr val="FF0000"/>
                </a:solidFill>
                <a:latin typeface="Times New Roman" pitchFamily="18" charset="0"/>
                <a:cs typeface="Times New Roman" pitchFamily="18" charset="0"/>
              </a:rPr>
              <a:t>multiplexing/demultiplexing </a:t>
            </a:r>
            <a:r>
              <a:rPr lang="en-US" sz="1800" dirty="0">
                <a:latin typeface="Times New Roman" pitchFamily="18" charset="0"/>
                <a:cs typeface="Times New Roman" pitchFamily="18" charset="0"/>
              </a:rPr>
              <a:t>service. It also provides other services such as reliable data transfer, bandwidth guarantees, and delay guarantees.</a:t>
            </a:r>
          </a:p>
        </p:txBody>
      </p:sp>
      <p:pic>
        <p:nvPicPr>
          <p:cNvPr id="4" name="Picture 3">
            <a:extLst>
              <a:ext uri="{FF2B5EF4-FFF2-40B4-BE49-F238E27FC236}">
                <a16:creationId xmlns:a16="http://schemas.microsoft.com/office/drawing/2014/main" id="{54B36F1D-DB75-BA4F-7536-4BF6E28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233416"/>
            <a:ext cx="8229600" cy="676170"/>
          </a:xfrm>
        </p:spPr>
        <p:txBody>
          <a:bodyPr>
            <a:normAutofit fontScale="90000"/>
          </a:bodyPr>
          <a:lstStyle/>
          <a:p>
            <a:r>
              <a:rPr lang="en-US" b="1" dirty="0">
                <a:solidFill>
                  <a:schemeClr val="bg1"/>
                </a:solidFill>
                <a:latin typeface="Times New Roman" pitchFamily="18" charset="0"/>
                <a:cs typeface="Times New Roman" pitchFamily="18" charset="0"/>
              </a:rPr>
              <a:t>Transport Layer</a:t>
            </a:r>
            <a:br>
              <a:rPr lang="en-US" b="1" dirty="0">
                <a:latin typeface="Times New Roman" pitchFamily="18" charset="0"/>
                <a:cs typeface="Times New Roman" pitchFamily="18" charset="0"/>
              </a:rPr>
            </a:br>
            <a:endParaRPr lang="en-US" dirty="0"/>
          </a:p>
        </p:txBody>
      </p:sp>
      <p:pic>
        <p:nvPicPr>
          <p:cNvPr id="4" name="Picture 3">
            <a:extLst>
              <a:ext uri="{FF2B5EF4-FFF2-40B4-BE49-F238E27FC236}">
                <a16:creationId xmlns:a16="http://schemas.microsoft.com/office/drawing/2014/main" id="{54B36F1D-DB75-BA4F-7536-4BF6E28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028" name="Picture 4" descr="Transport Layer">
            <a:extLst>
              <a:ext uri="{FF2B5EF4-FFF2-40B4-BE49-F238E27FC236}">
                <a16:creationId xmlns:a16="http://schemas.microsoft.com/office/drawing/2014/main" id="{CE6125C6-6AA8-9557-B8B8-18E00CD2B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2"/>
            <a:ext cx="7010400" cy="457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90688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Transport Layer services</a:t>
            </a:r>
            <a:br>
              <a:rPr lang="en-US" b="1" dirty="0">
                <a:latin typeface="Times New Roman" pitchFamily="18" charset="0"/>
                <a:cs typeface="Times New Roman" pitchFamily="18" charset="0"/>
              </a:rPr>
            </a:br>
            <a:endParaRPr lang="en-US" dirty="0"/>
          </a:p>
        </p:txBody>
      </p:sp>
      <p:pic>
        <p:nvPicPr>
          <p:cNvPr id="4" name="Picture 3">
            <a:extLst>
              <a:ext uri="{FF2B5EF4-FFF2-40B4-BE49-F238E27FC236}">
                <a16:creationId xmlns:a16="http://schemas.microsoft.com/office/drawing/2014/main" id="{54B36F1D-DB75-BA4F-7536-4BF6E28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2050" name="Picture 2" descr="Transport Layer">
            <a:extLst>
              <a:ext uri="{FF2B5EF4-FFF2-40B4-BE49-F238E27FC236}">
                <a16:creationId xmlns:a16="http://schemas.microsoft.com/office/drawing/2014/main" id="{EE295587-52F6-A174-A8F9-DC7B03651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799"/>
            <a:ext cx="8991600" cy="26926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8AD58D-62FD-59EA-06B4-18D4911C5DA6}"/>
              </a:ext>
            </a:extLst>
          </p:cNvPr>
          <p:cNvSpPr txBox="1"/>
          <p:nvPr/>
        </p:nvSpPr>
        <p:spPr>
          <a:xfrm>
            <a:off x="0" y="4207417"/>
            <a:ext cx="9288905" cy="923330"/>
          </a:xfrm>
          <a:prstGeom prst="rect">
            <a:avLst/>
          </a:prstGeom>
          <a:noFill/>
        </p:spPr>
        <p:txBody>
          <a:bodyPr wrap="square">
            <a:spAutoFit/>
          </a:bodyPr>
          <a:lstStyle/>
          <a:p>
            <a:pPr algn="just"/>
            <a:r>
              <a:rPr lang="en-US" b="0" i="0" dirty="0">
                <a:solidFill>
                  <a:srgbClr val="610B4B"/>
                </a:solidFill>
                <a:effectLst/>
                <a:latin typeface="erdana"/>
              </a:rPr>
              <a:t>End-to-end delivery:</a:t>
            </a:r>
          </a:p>
          <a:p>
            <a:pPr algn="just"/>
            <a:r>
              <a:rPr lang="en-US" b="0" i="0" dirty="0">
                <a:solidFill>
                  <a:srgbClr val="333333"/>
                </a:solidFill>
                <a:effectLst/>
                <a:latin typeface="inter-regular"/>
              </a:rPr>
              <a:t>The transport layer transmits the entire message to the destination. Therefore, it ensures the end-to-end delivery of an entire message from a source to the destination.</a:t>
            </a:r>
          </a:p>
        </p:txBody>
      </p:sp>
    </p:spTree>
    <p:extLst>
      <p:ext uri="{BB962C8B-B14F-4D97-AF65-F5344CB8AC3E}">
        <p14:creationId xmlns:p14="http://schemas.microsoft.com/office/powerpoint/2010/main" val="9518568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Transport Layer services</a:t>
            </a:r>
            <a:br>
              <a:rPr lang="en-US" b="1" dirty="0">
                <a:latin typeface="Times New Roman" pitchFamily="18" charset="0"/>
                <a:cs typeface="Times New Roman" pitchFamily="18" charset="0"/>
              </a:rPr>
            </a:br>
            <a:endParaRPr lang="en-US" dirty="0"/>
          </a:p>
        </p:txBody>
      </p:sp>
      <p:pic>
        <p:nvPicPr>
          <p:cNvPr id="4" name="Picture 3">
            <a:extLst>
              <a:ext uri="{FF2B5EF4-FFF2-40B4-BE49-F238E27FC236}">
                <a16:creationId xmlns:a16="http://schemas.microsoft.com/office/drawing/2014/main" id="{54B36F1D-DB75-BA4F-7536-4BF6E28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DB8AD58D-62FD-59EA-06B4-18D4911C5DA6}"/>
              </a:ext>
            </a:extLst>
          </p:cNvPr>
          <p:cNvSpPr txBox="1"/>
          <p:nvPr/>
        </p:nvSpPr>
        <p:spPr>
          <a:xfrm>
            <a:off x="0" y="955973"/>
            <a:ext cx="9216452" cy="1200329"/>
          </a:xfrm>
          <a:prstGeom prst="rect">
            <a:avLst/>
          </a:prstGeom>
          <a:noFill/>
        </p:spPr>
        <p:txBody>
          <a:bodyPr wrap="square">
            <a:spAutoFit/>
          </a:bodyPr>
          <a:lstStyle/>
          <a:p>
            <a:pPr algn="just"/>
            <a:r>
              <a:rPr lang="en-US" b="0" i="0" dirty="0">
                <a:solidFill>
                  <a:srgbClr val="610B4B"/>
                </a:solidFill>
                <a:effectLst/>
                <a:latin typeface="erdana"/>
              </a:rPr>
              <a:t>Reliable delivery:</a:t>
            </a:r>
          </a:p>
          <a:p>
            <a:pPr algn="just"/>
            <a:r>
              <a:rPr lang="en-US" b="0" i="0" dirty="0">
                <a:solidFill>
                  <a:srgbClr val="333333"/>
                </a:solidFill>
                <a:effectLst/>
                <a:latin typeface="inter-regular"/>
              </a:rPr>
              <a:t>The transport layer provides reliability services by retransmitting the lost and damaged packets.</a:t>
            </a:r>
          </a:p>
          <a:p>
            <a:pPr algn="just"/>
            <a:r>
              <a:rPr lang="en-US" b="1" dirty="0">
                <a:solidFill>
                  <a:srgbClr val="333333"/>
                </a:solidFill>
                <a:latin typeface="inter-regular"/>
              </a:rPr>
              <a:t>The reliable delivery has four aspects:</a:t>
            </a:r>
          </a:p>
          <a:p>
            <a:pPr algn="just"/>
            <a:endParaRPr lang="en-US" b="0" i="0" dirty="0">
              <a:solidFill>
                <a:srgbClr val="333333"/>
              </a:solidFill>
              <a:effectLst/>
              <a:latin typeface="inter-regular"/>
            </a:endParaRPr>
          </a:p>
        </p:txBody>
      </p:sp>
      <p:pic>
        <p:nvPicPr>
          <p:cNvPr id="3076" name="Picture 4" descr="Transport Layer">
            <a:extLst>
              <a:ext uri="{FF2B5EF4-FFF2-40B4-BE49-F238E27FC236}">
                <a16:creationId xmlns:a16="http://schemas.microsoft.com/office/drawing/2014/main" id="{24231292-6295-462C-4DCE-701F8CCDE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8686800" cy="208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55347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Transport Layer services</a:t>
            </a:r>
            <a:br>
              <a:rPr lang="en-US" b="1" dirty="0">
                <a:latin typeface="Times New Roman" pitchFamily="18" charset="0"/>
                <a:cs typeface="Times New Roman" pitchFamily="18" charset="0"/>
              </a:rPr>
            </a:br>
            <a:endParaRPr lang="en-US" dirty="0"/>
          </a:p>
        </p:txBody>
      </p:sp>
      <p:pic>
        <p:nvPicPr>
          <p:cNvPr id="4" name="Picture 3">
            <a:extLst>
              <a:ext uri="{FF2B5EF4-FFF2-40B4-BE49-F238E27FC236}">
                <a16:creationId xmlns:a16="http://schemas.microsoft.com/office/drawing/2014/main" id="{54B36F1D-DB75-BA4F-7536-4BF6E28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DB8AD58D-62FD-59EA-06B4-18D4911C5DA6}"/>
              </a:ext>
            </a:extLst>
          </p:cNvPr>
          <p:cNvSpPr txBox="1"/>
          <p:nvPr/>
        </p:nvSpPr>
        <p:spPr>
          <a:xfrm>
            <a:off x="0" y="955973"/>
            <a:ext cx="9216452" cy="4154984"/>
          </a:xfrm>
          <a:prstGeom prst="rect">
            <a:avLst/>
          </a:prstGeom>
          <a:noFill/>
        </p:spPr>
        <p:txBody>
          <a:bodyPr wrap="square">
            <a:spAutoFit/>
          </a:bodyPr>
          <a:lstStyle/>
          <a:p>
            <a:pPr algn="just"/>
            <a:r>
              <a:rPr lang="en-US" sz="2400" b="0" i="0" dirty="0">
                <a:solidFill>
                  <a:srgbClr val="610B4B"/>
                </a:solidFill>
                <a:effectLst/>
                <a:latin typeface="erdana"/>
              </a:rPr>
              <a:t>Flow Control</a:t>
            </a:r>
          </a:p>
          <a:p>
            <a:pPr algn="just"/>
            <a:r>
              <a:rPr lang="en-US" sz="2400" b="0" i="0" dirty="0">
                <a:solidFill>
                  <a:srgbClr val="333333"/>
                </a:solidFill>
                <a:effectLst/>
                <a:latin typeface="inter-regular"/>
              </a:rPr>
              <a:t>Flow control is used to prevent the sender from overwhelming the receiver. If the receiver is overloaded with too much data, then the receiver discards the packets and asking for the retransmission of packets. This increases network congestion and thus, reducing the system performance. </a:t>
            </a:r>
          </a:p>
          <a:p>
            <a:pPr algn="just"/>
            <a:r>
              <a:rPr lang="en-US" sz="2400" b="0" i="0" dirty="0">
                <a:solidFill>
                  <a:srgbClr val="333333"/>
                </a:solidFill>
                <a:effectLst/>
                <a:latin typeface="inter-regular"/>
              </a:rPr>
              <a:t>The transport layer is responsible for flow control. It uses the sliding window protocol that makes the data transmission more efficient as well as it controls the flow of data so that the receiver does not become overwhelmed. Sliding window protocol is byte oriented rather than frame oriented.</a:t>
            </a:r>
          </a:p>
        </p:txBody>
      </p:sp>
    </p:spTree>
    <p:extLst>
      <p:ext uri="{BB962C8B-B14F-4D97-AF65-F5344CB8AC3E}">
        <p14:creationId xmlns:p14="http://schemas.microsoft.com/office/powerpoint/2010/main" val="247223571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Transport Layer services</a:t>
            </a:r>
            <a:br>
              <a:rPr lang="en-US" b="1" dirty="0">
                <a:latin typeface="Times New Roman" pitchFamily="18" charset="0"/>
                <a:cs typeface="Times New Roman" pitchFamily="18" charset="0"/>
              </a:rPr>
            </a:br>
            <a:endParaRPr lang="en-US" dirty="0"/>
          </a:p>
        </p:txBody>
      </p:sp>
      <p:pic>
        <p:nvPicPr>
          <p:cNvPr id="4" name="Picture 3">
            <a:extLst>
              <a:ext uri="{FF2B5EF4-FFF2-40B4-BE49-F238E27FC236}">
                <a16:creationId xmlns:a16="http://schemas.microsoft.com/office/drawing/2014/main" id="{54B36F1D-DB75-BA4F-7536-4BF6E28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DB8AD58D-62FD-59EA-06B4-18D4911C5DA6}"/>
              </a:ext>
            </a:extLst>
          </p:cNvPr>
          <p:cNvSpPr txBox="1"/>
          <p:nvPr/>
        </p:nvSpPr>
        <p:spPr>
          <a:xfrm>
            <a:off x="0" y="955973"/>
            <a:ext cx="9216452" cy="3785652"/>
          </a:xfrm>
          <a:prstGeom prst="rect">
            <a:avLst/>
          </a:prstGeom>
          <a:noFill/>
        </p:spPr>
        <p:txBody>
          <a:bodyPr wrap="square">
            <a:spAutoFit/>
          </a:bodyPr>
          <a:lstStyle/>
          <a:p>
            <a:pPr algn="just"/>
            <a:r>
              <a:rPr lang="en-US" sz="2400" b="1" i="0" dirty="0">
                <a:solidFill>
                  <a:srgbClr val="610B4B"/>
                </a:solidFill>
                <a:effectLst/>
                <a:latin typeface="erdana"/>
              </a:rPr>
              <a:t>Multiplexing</a:t>
            </a:r>
          </a:p>
          <a:p>
            <a:pPr algn="just"/>
            <a:r>
              <a:rPr lang="en-US" sz="2400" b="0" i="0" dirty="0">
                <a:solidFill>
                  <a:srgbClr val="610B4B"/>
                </a:solidFill>
                <a:effectLst/>
                <a:latin typeface="erdana"/>
              </a:rPr>
              <a:t>The transport layer uses the multiplexing to improve transmission efficiency.</a:t>
            </a:r>
          </a:p>
          <a:p>
            <a:pPr algn="just"/>
            <a:endParaRPr lang="en-US" sz="2400" b="0" i="0" dirty="0">
              <a:solidFill>
                <a:srgbClr val="610B4B"/>
              </a:solidFill>
              <a:effectLst/>
              <a:latin typeface="erdana"/>
            </a:endParaRPr>
          </a:p>
          <a:p>
            <a:pPr algn="just"/>
            <a:r>
              <a:rPr lang="en-US" sz="2400" b="1" i="0" dirty="0">
                <a:solidFill>
                  <a:srgbClr val="610B4B"/>
                </a:solidFill>
                <a:effectLst/>
                <a:latin typeface="erdana"/>
              </a:rPr>
              <a:t>Multiplexing can occur in two ways:</a:t>
            </a:r>
          </a:p>
          <a:p>
            <a:pPr algn="just"/>
            <a:r>
              <a:rPr lang="en-US" sz="2400" b="0" i="0" dirty="0">
                <a:solidFill>
                  <a:srgbClr val="610B4B"/>
                </a:solidFill>
                <a:effectLst/>
                <a:latin typeface="erdana"/>
              </a:rPr>
              <a:t>Upward multiplexing: Upward multiplexing means multiple transport layer connections use the same network connection. To make more cost-effective, the transport layer sends several transmissions bound for the same destination along the same path; this is achieved through upward multiplexing.</a:t>
            </a:r>
            <a:endParaRPr lang="en-US" sz="2400" b="0" i="0" dirty="0">
              <a:solidFill>
                <a:srgbClr val="333333"/>
              </a:solidFill>
              <a:effectLst/>
              <a:latin typeface="inter-regular"/>
            </a:endParaRPr>
          </a:p>
        </p:txBody>
      </p:sp>
    </p:spTree>
    <p:extLst>
      <p:ext uri="{BB962C8B-B14F-4D97-AF65-F5344CB8AC3E}">
        <p14:creationId xmlns:p14="http://schemas.microsoft.com/office/powerpoint/2010/main" val="3776963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IN" b="1" dirty="0">
                <a:solidFill>
                  <a:schemeClr val="bg1"/>
                </a:solidFill>
                <a:latin typeface="Verdana" panose="020B0604030504040204" pitchFamily="34" charset="0"/>
                <a:ea typeface="Verdana" panose="020B0604030504040204" pitchFamily="34" charset="0"/>
              </a:rPr>
              <a:t>Types of Network</a:t>
            </a:r>
            <a:endParaRPr lang="en-US" dirty="0"/>
          </a:p>
        </p:txBody>
      </p:sp>
      <p:pic>
        <p:nvPicPr>
          <p:cNvPr id="5"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3232"/>
          <a:stretch>
            <a:fillRect/>
          </a:stretch>
        </p:blipFill>
        <p:spPr>
          <a:xfrm>
            <a:off x="457200" y="1143000"/>
            <a:ext cx="8153400" cy="4788655"/>
          </a:xfrm>
        </p:spPr>
      </p:pic>
      <p:pic>
        <p:nvPicPr>
          <p:cNvPr id="6"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3232"/>
          <a:stretch>
            <a:fillRect/>
          </a:stretch>
        </p:blipFill>
        <p:spPr>
          <a:xfrm>
            <a:off x="228600" y="914400"/>
            <a:ext cx="8686800" cy="5410200"/>
          </a:xfrm>
        </p:spPr>
      </p:pic>
      <p:pic>
        <p:nvPicPr>
          <p:cNvPr id="7" name="Picture 6">
            <a:extLst>
              <a:ext uri="{FF2B5EF4-FFF2-40B4-BE49-F238E27FC236}">
                <a16:creationId xmlns:a16="http://schemas.microsoft.com/office/drawing/2014/main" id="{1CA1DC01-9046-1639-1C40-0154F0B0A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latin typeface="Times New Roman" pitchFamily="18" charset="0"/>
                <a:cs typeface="Times New Roman" pitchFamily="18" charset="0"/>
              </a:rPr>
              <a:t>Upward multiplexing</a:t>
            </a:r>
            <a:endParaRPr lang="en-US" dirty="0">
              <a:solidFill>
                <a:schemeClr val="bg1"/>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1219200" y="1143000"/>
            <a:ext cx="6934200" cy="4983163"/>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48EA551B-97B8-BF5B-31F4-DF6D2D0572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Transport Layer services</a:t>
            </a:r>
            <a:br>
              <a:rPr lang="en-US" b="1" dirty="0">
                <a:latin typeface="Times New Roman" pitchFamily="18" charset="0"/>
                <a:cs typeface="Times New Roman" pitchFamily="18" charset="0"/>
              </a:rPr>
            </a:br>
            <a:endParaRPr lang="en-US" dirty="0"/>
          </a:p>
        </p:txBody>
      </p:sp>
      <p:pic>
        <p:nvPicPr>
          <p:cNvPr id="4" name="Picture 3">
            <a:extLst>
              <a:ext uri="{FF2B5EF4-FFF2-40B4-BE49-F238E27FC236}">
                <a16:creationId xmlns:a16="http://schemas.microsoft.com/office/drawing/2014/main" id="{54B36F1D-DB75-BA4F-7536-4BF6E28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DB8AD58D-62FD-59EA-06B4-18D4911C5DA6}"/>
              </a:ext>
            </a:extLst>
          </p:cNvPr>
          <p:cNvSpPr txBox="1"/>
          <p:nvPr/>
        </p:nvSpPr>
        <p:spPr>
          <a:xfrm>
            <a:off x="0" y="955973"/>
            <a:ext cx="9216452" cy="2677656"/>
          </a:xfrm>
          <a:prstGeom prst="rect">
            <a:avLst/>
          </a:prstGeom>
          <a:noFill/>
        </p:spPr>
        <p:txBody>
          <a:bodyPr wrap="square">
            <a:spAutoFit/>
          </a:bodyPr>
          <a:lstStyle/>
          <a:p>
            <a:pPr algn="just"/>
            <a:r>
              <a:rPr lang="en-US" sz="2400" b="1" i="0" dirty="0">
                <a:solidFill>
                  <a:srgbClr val="610B4B"/>
                </a:solidFill>
                <a:effectLst/>
                <a:latin typeface="erdana"/>
              </a:rPr>
              <a:t>Downward multiplexing: </a:t>
            </a:r>
          </a:p>
          <a:p>
            <a:pPr algn="just"/>
            <a:endParaRPr lang="en-US" sz="2400" b="1" dirty="0">
              <a:solidFill>
                <a:srgbClr val="610B4B"/>
              </a:solidFill>
              <a:latin typeface="erdana"/>
            </a:endParaRPr>
          </a:p>
          <a:p>
            <a:pPr algn="just"/>
            <a:r>
              <a:rPr lang="en-US" sz="2400" i="0" dirty="0">
                <a:effectLst/>
                <a:latin typeface="erdana"/>
              </a:rPr>
              <a:t>Downward multiplexing means one transport layer connection uses the multiple network connections. Downward multiplexing allows the transport layer to split a connection among several paths to improve the throughput. This type of multiplexing is used when networks have a low or slow capacity.</a:t>
            </a:r>
            <a:endParaRPr lang="en-US" sz="2400" i="0" dirty="0">
              <a:effectLst/>
              <a:latin typeface="inter-regular"/>
            </a:endParaRPr>
          </a:p>
        </p:txBody>
      </p:sp>
    </p:spTree>
    <p:extLst>
      <p:ext uri="{BB962C8B-B14F-4D97-AF65-F5344CB8AC3E}">
        <p14:creationId xmlns:p14="http://schemas.microsoft.com/office/powerpoint/2010/main" val="40689268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Downward multiplexing</a:t>
            </a:r>
            <a:endParaRPr lang="en-US" dirty="0">
              <a:solidFill>
                <a:schemeClr val="bg1"/>
              </a:solidFill>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1295400" y="914400"/>
            <a:ext cx="6172200" cy="5211763"/>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61448A36-F215-8077-CB3F-EC1920652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Transport Layer services</a:t>
            </a:r>
            <a:br>
              <a:rPr lang="en-US" b="1" dirty="0">
                <a:latin typeface="Times New Roman" pitchFamily="18" charset="0"/>
                <a:cs typeface="Times New Roman" pitchFamily="18" charset="0"/>
              </a:rPr>
            </a:br>
            <a:endParaRPr lang="en-US" dirty="0"/>
          </a:p>
        </p:txBody>
      </p:sp>
      <p:pic>
        <p:nvPicPr>
          <p:cNvPr id="4" name="Picture 3">
            <a:extLst>
              <a:ext uri="{FF2B5EF4-FFF2-40B4-BE49-F238E27FC236}">
                <a16:creationId xmlns:a16="http://schemas.microsoft.com/office/drawing/2014/main" id="{54B36F1D-DB75-BA4F-7536-4BF6E28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8" name="TextBox 7">
            <a:extLst>
              <a:ext uri="{FF2B5EF4-FFF2-40B4-BE49-F238E27FC236}">
                <a16:creationId xmlns:a16="http://schemas.microsoft.com/office/drawing/2014/main" id="{DB8AD58D-62FD-59EA-06B4-18D4911C5DA6}"/>
              </a:ext>
            </a:extLst>
          </p:cNvPr>
          <p:cNvSpPr txBox="1"/>
          <p:nvPr/>
        </p:nvSpPr>
        <p:spPr>
          <a:xfrm>
            <a:off x="0" y="826151"/>
            <a:ext cx="9216452" cy="5632311"/>
          </a:xfrm>
          <a:prstGeom prst="rect">
            <a:avLst/>
          </a:prstGeom>
          <a:noFill/>
        </p:spPr>
        <p:txBody>
          <a:bodyPr wrap="square">
            <a:spAutoFit/>
          </a:bodyPr>
          <a:lstStyle/>
          <a:p>
            <a:pPr algn="just"/>
            <a:r>
              <a:rPr lang="en-US" sz="2400" b="1" i="0" dirty="0">
                <a:solidFill>
                  <a:srgbClr val="610B4B"/>
                </a:solidFill>
                <a:effectLst/>
                <a:latin typeface="erdana"/>
              </a:rPr>
              <a:t>Addressing</a:t>
            </a:r>
          </a:p>
          <a:p>
            <a:pPr algn="just"/>
            <a:r>
              <a:rPr lang="en-US" sz="2400" b="1" i="0" dirty="0">
                <a:effectLst/>
                <a:latin typeface="erdana"/>
              </a:rPr>
              <a:t>According to the layered model, the transport layer interacts with the functions of the session layer. Many protocols combine session, presentation, and application layer protocols into a single layer known as the application layer. In these cases, delivery to the session layer means the delivery to the application layer. Data generated by an application on one machine must be transmitted to the correct application on another machine. In this case, addressing is provided by the transport layer.</a:t>
            </a:r>
          </a:p>
          <a:p>
            <a:pPr algn="just"/>
            <a:r>
              <a:rPr lang="en-US" sz="2400" b="1" i="0" dirty="0">
                <a:effectLst/>
                <a:latin typeface="erdana"/>
              </a:rPr>
              <a:t>The transport layer provides the user address which is specified as a station or port. The port variable represents a particular TS user of a specified station known as a Transport Service access point (TSAP). Each station has only one transport entity.</a:t>
            </a:r>
          </a:p>
          <a:p>
            <a:pPr algn="just"/>
            <a:r>
              <a:rPr lang="en-US" sz="2400" b="1" i="0" dirty="0">
                <a:effectLst/>
                <a:latin typeface="erdana"/>
              </a:rPr>
              <a:t>The transport layer protocols need to know which upper-layer protocols are communicating.</a:t>
            </a:r>
            <a:endParaRPr lang="en-US" sz="2400" i="0" dirty="0">
              <a:effectLst/>
              <a:latin typeface="inter-regular"/>
            </a:endParaRPr>
          </a:p>
        </p:txBody>
      </p:sp>
    </p:spTree>
    <p:extLst>
      <p:ext uri="{BB962C8B-B14F-4D97-AF65-F5344CB8AC3E}">
        <p14:creationId xmlns:p14="http://schemas.microsoft.com/office/powerpoint/2010/main" val="18745918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The internet transport protocols</a:t>
            </a:r>
          </a:p>
        </p:txBody>
      </p:sp>
      <p:sp>
        <p:nvSpPr>
          <p:cNvPr id="3" name="Content Placeholder 2"/>
          <p:cNvSpPr>
            <a:spLocks noGrp="1"/>
          </p:cNvSpPr>
          <p:nvPr>
            <p:ph idx="1"/>
          </p:nvPr>
        </p:nvSpPr>
        <p:spPr>
          <a:xfrm>
            <a:off x="0" y="909586"/>
            <a:ext cx="9144000" cy="5216578"/>
          </a:xfrm>
        </p:spPr>
        <p:txBody>
          <a:bodyPr/>
          <a:lstStyle/>
          <a:p>
            <a:pPr marL="0" indent="0">
              <a:buNone/>
            </a:pPr>
            <a:r>
              <a:rPr lang="en-US" b="1" dirty="0">
                <a:latin typeface="Times New Roman" pitchFamily="18" charset="0"/>
                <a:cs typeface="Times New Roman" pitchFamily="18" charset="0"/>
              </a:rPr>
              <a:t>UDP (User Datagram Protocol)</a:t>
            </a:r>
          </a:p>
          <a:p>
            <a:pPr marL="0" indent="0" algn="just">
              <a:buNone/>
            </a:pPr>
            <a:r>
              <a:rPr lang="en-US" sz="2800" dirty="0">
                <a:latin typeface="Times New Roman" pitchFamily="18" charset="0"/>
                <a:cs typeface="Times New Roman" pitchFamily="18" charset="0"/>
              </a:rPr>
              <a:t>The </a:t>
            </a:r>
            <a:r>
              <a:rPr lang="en-US" sz="2800" dirty="0">
                <a:solidFill>
                  <a:srgbClr val="C00000"/>
                </a:solidFill>
                <a:latin typeface="Times New Roman" pitchFamily="18" charset="0"/>
                <a:cs typeface="Times New Roman" pitchFamily="18" charset="0"/>
              </a:rPr>
              <a:t>David P. Reed </a:t>
            </a:r>
            <a:r>
              <a:rPr lang="en-US" sz="2800" dirty="0">
                <a:latin typeface="Times New Roman" pitchFamily="18" charset="0"/>
                <a:cs typeface="Times New Roman" pitchFamily="18" charset="0"/>
              </a:rPr>
              <a:t>developed the UDP protocol in 1980. </a:t>
            </a:r>
          </a:p>
          <a:p>
            <a:pPr marL="0" indent="0" algn="just">
              <a:buNone/>
            </a:pPr>
            <a:r>
              <a:rPr lang="en-US" sz="2800" dirty="0">
                <a:latin typeface="Times New Roman" pitchFamily="18" charset="0"/>
                <a:cs typeface="Times New Roman" pitchFamily="18" charset="0"/>
              </a:rPr>
              <a:t>The UDP protocol allows the computer applications to send the messages in the form of datagrams from one machine to another machine over the Internet Protocol (IP) network.</a:t>
            </a:r>
          </a:p>
        </p:txBody>
      </p:sp>
      <p:pic>
        <p:nvPicPr>
          <p:cNvPr id="4" name="Picture 3">
            <a:extLst>
              <a:ext uri="{FF2B5EF4-FFF2-40B4-BE49-F238E27FC236}">
                <a16:creationId xmlns:a16="http://schemas.microsoft.com/office/drawing/2014/main" id="{79D459BE-5B8E-1ED7-33D7-1B77985C7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7696286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The internet transport protocols</a:t>
            </a:r>
          </a:p>
        </p:txBody>
      </p:sp>
      <p:sp>
        <p:nvSpPr>
          <p:cNvPr id="3" name="Content Placeholder 2"/>
          <p:cNvSpPr>
            <a:spLocks noGrp="1"/>
          </p:cNvSpPr>
          <p:nvPr>
            <p:ph idx="1"/>
          </p:nvPr>
        </p:nvSpPr>
        <p:spPr>
          <a:xfrm>
            <a:off x="0" y="838201"/>
            <a:ext cx="9144000" cy="1219199"/>
          </a:xfrm>
        </p:spPr>
        <p:txBody>
          <a:bodyPr>
            <a:normAutofit/>
          </a:bodyPr>
          <a:lstStyle/>
          <a:p>
            <a:pPr algn="just">
              <a:lnSpc>
                <a:spcPct val="150000"/>
              </a:lnSpc>
            </a:pPr>
            <a:r>
              <a:rPr lang="en-US" sz="2400" dirty="0">
                <a:latin typeface="Times New Roman" pitchFamily="18" charset="0"/>
                <a:cs typeface="Times New Roman" pitchFamily="18" charset="0"/>
              </a:rPr>
              <a:t>UDP packets, called </a:t>
            </a:r>
            <a:r>
              <a:rPr lang="en-US" sz="2400" b="1" dirty="0">
                <a:latin typeface="Times New Roman" pitchFamily="18" charset="0"/>
                <a:cs typeface="Times New Roman" pitchFamily="18" charset="0"/>
              </a:rPr>
              <a:t>user datagrams, have a fixed-size header of 8 bytes made of four </a:t>
            </a:r>
            <a:r>
              <a:rPr lang="en-US" sz="2400" dirty="0">
                <a:latin typeface="Times New Roman" pitchFamily="18" charset="0"/>
                <a:cs typeface="Times New Roman" pitchFamily="18" charset="0"/>
              </a:rPr>
              <a:t>fields, each of 2 bytes (16 bits).</a:t>
            </a:r>
          </a:p>
          <a:p>
            <a:endParaRPr lang="en-US"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79D459BE-5B8E-1ED7-33D7-1B77985C7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7" name="Picture 2">
            <a:extLst>
              <a:ext uri="{FF2B5EF4-FFF2-40B4-BE49-F238E27FC236}">
                <a16:creationId xmlns:a16="http://schemas.microsoft.com/office/drawing/2014/main" id="{AF026612-ED85-8AFE-535F-ABCAC53B3650}"/>
              </a:ext>
            </a:extLst>
          </p:cNvPr>
          <p:cNvPicPr>
            <a:picLocks noChangeAspect="1" noChangeArrowheads="1"/>
          </p:cNvPicPr>
          <p:nvPr/>
        </p:nvPicPr>
        <p:blipFill>
          <a:blip r:embed="rId3"/>
          <a:srcRect/>
          <a:stretch>
            <a:fillRect/>
          </a:stretch>
        </p:blipFill>
        <p:spPr bwMode="auto">
          <a:xfrm>
            <a:off x="0" y="2057400"/>
            <a:ext cx="9144000" cy="4800600"/>
          </a:xfrm>
          <a:prstGeom prst="rect">
            <a:avLst/>
          </a:prstGeom>
          <a:noFill/>
          <a:ln w="9525">
            <a:noFill/>
            <a:miter lim="800000"/>
            <a:headEnd/>
            <a:tailEnd/>
          </a:ln>
          <a:effectLst/>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1066800"/>
            <a:ext cx="9144000" cy="57912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39C107D4-7F8A-241C-8A6E-9459BCE608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UDP Services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37418"/>
            <a:ext cx="9144000" cy="4983163"/>
          </a:xfrm>
        </p:spPr>
        <p:txBody>
          <a:bodyPr>
            <a:normAutofit fontScale="70000" lnSpcReduction="20000"/>
          </a:bodyPr>
          <a:lstStyle/>
          <a:p>
            <a:pPr marL="0" indent="0" algn="just">
              <a:buNone/>
            </a:pPr>
            <a:r>
              <a:rPr lang="en-US" b="1" i="0" dirty="0">
                <a:solidFill>
                  <a:srgbClr val="333333"/>
                </a:solidFill>
                <a:effectLst/>
                <a:latin typeface="inter-bold"/>
              </a:rPr>
              <a:t>The UDP header contains four fields:</a:t>
            </a:r>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Source port number:</a:t>
            </a:r>
            <a:r>
              <a:rPr lang="en-US" b="0" i="0" dirty="0">
                <a:solidFill>
                  <a:srgbClr val="000000"/>
                </a:solidFill>
                <a:effectLst/>
                <a:latin typeface="inter-regular"/>
              </a:rPr>
              <a:t> It is 16-bit information that identifies which port is going to send the packet.</a:t>
            </a:r>
          </a:p>
          <a:p>
            <a:pPr algn="just">
              <a:buFont typeface="Arial" panose="020B0604020202020204" pitchFamily="34" charset="0"/>
              <a:buChar char="•"/>
            </a:pPr>
            <a:r>
              <a:rPr lang="en-US" b="1" i="0" dirty="0">
                <a:solidFill>
                  <a:srgbClr val="000000"/>
                </a:solidFill>
                <a:effectLst/>
                <a:latin typeface="inter-bold"/>
              </a:rPr>
              <a:t>Destination port number:</a:t>
            </a:r>
            <a:r>
              <a:rPr lang="en-US" b="0" i="0" dirty="0">
                <a:solidFill>
                  <a:srgbClr val="000000"/>
                </a:solidFill>
                <a:effectLst/>
                <a:latin typeface="inter-regular"/>
              </a:rPr>
              <a:t> It identifies which port is going to accept the information. It is 16-bit information which is used to identify application-level service on the destination machine.</a:t>
            </a:r>
          </a:p>
          <a:p>
            <a:pPr algn="just">
              <a:buFont typeface="Arial" panose="020B0604020202020204" pitchFamily="34" charset="0"/>
              <a:buChar char="•"/>
            </a:pPr>
            <a:r>
              <a:rPr lang="en-US" b="1" i="0" dirty="0">
                <a:solidFill>
                  <a:srgbClr val="000000"/>
                </a:solidFill>
                <a:effectLst/>
                <a:latin typeface="inter-bold"/>
              </a:rPr>
              <a:t>Length:</a:t>
            </a:r>
            <a:r>
              <a:rPr lang="en-US" b="0" i="0" dirty="0">
                <a:solidFill>
                  <a:srgbClr val="000000"/>
                </a:solidFill>
                <a:effectLst/>
                <a:latin typeface="inter-regular"/>
              </a:rPr>
              <a:t> It is 16-bit field that specifies the entire length of the UDP packet that includes the header also. The minimum value would be 8-byte as the size of the header is 8 bytes.</a:t>
            </a:r>
          </a:p>
          <a:p>
            <a:pPr algn="just">
              <a:buFont typeface="Arial" panose="020B0604020202020204" pitchFamily="34" charset="0"/>
              <a:buChar char="•"/>
            </a:pPr>
            <a:r>
              <a:rPr lang="en-US" b="1" i="0" dirty="0">
                <a:solidFill>
                  <a:srgbClr val="000000"/>
                </a:solidFill>
                <a:effectLst/>
                <a:latin typeface="inter-bold"/>
              </a:rPr>
              <a:t>Checksum:</a:t>
            </a:r>
            <a:r>
              <a:rPr lang="en-US" b="0" i="0" dirty="0">
                <a:solidFill>
                  <a:srgbClr val="000000"/>
                </a:solidFill>
                <a:effectLst/>
                <a:latin typeface="inter-regular"/>
              </a:rPr>
              <a:t> It is a 16-bits field, and it is an optional field. This checksum field checks whether the information is accurate or not as there is the possibility that the information can be corrupted while transmission. It is an </a:t>
            </a:r>
            <a:r>
              <a:rPr lang="en-US" b="1" i="0" dirty="0">
                <a:solidFill>
                  <a:srgbClr val="C00000"/>
                </a:solidFill>
                <a:effectLst/>
                <a:latin typeface="inter-regular"/>
              </a:rPr>
              <a:t>optional</a:t>
            </a:r>
            <a:r>
              <a:rPr lang="en-US" b="0" i="0" dirty="0">
                <a:solidFill>
                  <a:srgbClr val="000000"/>
                </a:solidFill>
                <a:effectLst/>
                <a:latin typeface="inter-regular"/>
              </a:rPr>
              <a:t> field, which means that it depends upon the application, whether it wants to write the checksum or not. If it does not want to write the checksum, then all the </a:t>
            </a:r>
            <a:r>
              <a:rPr lang="en-US" b="1" i="0" dirty="0">
                <a:solidFill>
                  <a:srgbClr val="C00000"/>
                </a:solidFill>
                <a:effectLst/>
                <a:latin typeface="inter-regular"/>
              </a:rPr>
              <a:t>16 bits are zero</a:t>
            </a:r>
            <a:r>
              <a:rPr lang="en-US" b="0" i="0" dirty="0">
                <a:solidFill>
                  <a:srgbClr val="000000"/>
                </a:solidFill>
                <a:effectLst/>
                <a:latin typeface="inter-regular"/>
              </a:rPr>
              <a:t>; otherwise, it writes the checksum. In UDP, the checksum field is applied to the entire packet, i.e., header as well as data part whereas, in IP, the checksum field is applied to only the header field.</a:t>
            </a:r>
          </a:p>
        </p:txBody>
      </p:sp>
      <p:pic>
        <p:nvPicPr>
          <p:cNvPr id="4" name="Picture 3">
            <a:extLst>
              <a:ext uri="{FF2B5EF4-FFF2-40B4-BE49-F238E27FC236}">
                <a16:creationId xmlns:a16="http://schemas.microsoft.com/office/drawing/2014/main" id="{6A6D7869-FAEB-D2A2-7A78-BCB1EBEB6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4215541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PORT NUMBERS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3748" y="909585"/>
            <a:ext cx="9144000" cy="5855090"/>
          </a:xfrm>
        </p:spPr>
        <p:txBody>
          <a:bodyPr>
            <a:noAutofit/>
          </a:bodyPr>
          <a:lstStyle/>
          <a:p>
            <a:pPr marL="0" indent="0" algn="just">
              <a:buNone/>
            </a:pP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An </a:t>
            </a:r>
            <a:r>
              <a:rPr lang="en-US" sz="1600" b="1" i="0" u="sng" dirty="0">
                <a:solidFill>
                  <a:srgbClr val="C00000"/>
                </a:solidFill>
                <a:effectLst/>
                <a:latin typeface="Times New Roman" panose="02020603050405020304" pitchFamily="18" charset="0"/>
                <a:ea typeface="Tahoma" panose="020B0604030504040204" pitchFamily="34" charset="0"/>
                <a:cs typeface="Times New Roman" panose="02020603050405020304" pitchFamily="18" charset="0"/>
              </a:rPr>
              <a:t>IP address</a:t>
            </a:r>
            <a:r>
              <a:rPr lang="en-US" sz="1600" b="1" i="0" dirty="0">
                <a:solidFill>
                  <a:srgbClr val="C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identifies a machine in an IP network and is used to determine the destination of a data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2"/>
              </a:rPr>
              <a:t>packet</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1600" b="1" i="0" dirty="0">
                <a:solidFill>
                  <a:srgbClr val="C00000"/>
                </a:solidFill>
                <a:effectLst/>
                <a:latin typeface="Times New Roman" panose="02020603050405020304" pitchFamily="18" charset="0"/>
                <a:ea typeface="Tahoma" panose="020B0604030504040204" pitchFamily="34" charset="0"/>
                <a:cs typeface="Times New Roman" panose="02020603050405020304" pitchFamily="18" charset="0"/>
              </a:rPr>
              <a:t>Port </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numbers identify a particular application or service on a system. </a:t>
            </a:r>
          </a:p>
          <a:p>
            <a:pPr marL="0" indent="0" algn="l">
              <a:buNone/>
            </a:pP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Here are some commonly used ports and their associated networking protocols:</a:t>
            </a: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Ports 20 and 21.</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FTP is used to transfer files between a client and a server.</a:t>
            </a: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 22.</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3"/>
              </a:rPr>
              <a:t>Secure Shell</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is one of several tunneling protocols used to build secure network connections.</a:t>
            </a: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 25.</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Simple Mail Transfer Protocol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4"/>
              </a:rPr>
              <a:t>SMTP</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is commonly used for email.</a:t>
            </a: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 53.</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Domain name system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5"/>
              </a:rPr>
              <a:t>DNS</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is a critical process that matches human-readable domain names to machine-readable IP addresses on the modern internet. It helps users load websites and applications without typing in a long list of IP addresses.</a:t>
            </a: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 80.</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HTTP is the protocol that enables the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6"/>
              </a:rPr>
              <a:t>World Wide Web</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a:t>
            </a: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 123.</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7"/>
              </a:rPr>
              <a:t>Network Time Protocol</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helps computer clocks sync with each other. It's a vital process in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8"/>
              </a:rPr>
              <a:t>encryption</a:t>
            </a:r>
            <a:endPar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endParaRP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 179.</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Border Gateway Protocol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9"/>
              </a:rPr>
              <a:t>BGP</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helps establish efficient routes between the large networks or autonomous systems that make up the internet. These large networks use BGP to broadcast which IP addresses they control.</a:t>
            </a: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 443.</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HTTP Secure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10"/>
              </a:rPr>
              <a:t>HTTPS</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is like HTTP but more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11"/>
              </a:rPr>
              <a:t>secure</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All HTTPS web traffic goes straight to port 443. Any network service that uses HTTPS for encryption, such as DNS over HTTPS, also connects directly to this port.</a:t>
            </a: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 500.</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12"/>
              </a:rPr>
              <a:t>Internet Security Association and Key Management Protocol</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helps set up secure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13"/>
              </a:rPr>
              <a:t>IP Security</a:t>
            </a:r>
            <a:endPar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endParaRPr>
          </a:p>
          <a:p>
            <a:pPr algn="l">
              <a:buFont typeface="Arial" panose="020B0604020202020204" pitchFamily="34" charset="0"/>
              <a:buChar char="•"/>
            </a:pPr>
            <a:r>
              <a:rPr lang="en-US" sz="1600" b="1"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Port 3389.</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14"/>
              </a:rPr>
              <a:t>Remote Desktop Protocol</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enables users to connect to their desktop computers from another device remotely. The </a:t>
            </a:r>
            <a:r>
              <a:rPr lang="en-US" sz="1600" b="0" i="0" u="sng" dirty="0">
                <a:solidFill>
                  <a:srgbClr val="007CAD"/>
                </a:solidFill>
                <a:effectLst/>
                <a:latin typeface="Times New Roman" panose="02020603050405020304" pitchFamily="18" charset="0"/>
                <a:ea typeface="Tahoma" panose="020B0604030504040204" pitchFamily="34" charset="0"/>
                <a:cs typeface="Times New Roman" panose="02020603050405020304" pitchFamily="18" charset="0"/>
                <a:hlinkClick r:id="rId15"/>
              </a:rPr>
              <a:t>Internet Assigned Numbers Authority</a:t>
            </a:r>
            <a:r>
              <a:rPr lang="en-US" sz="1600" b="0" i="0" dirty="0">
                <a:solidFill>
                  <a:srgbClr val="666666"/>
                </a:solidFill>
                <a:effectLst/>
                <a:latin typeface="Times New Roman" panose="02020603050405020304" pitchFamily="18" charset="0"/>
                <a:ea typeface="Tahoma" panose="020B0604030504040204" pitchFamily="34" charset="0"/>
                <a:cs typeface="Times New Roman" panose="02020603050405020304" pitchFamily="18" charset="0"/>
              </a:rPr>
              <a:t> allocates and maintains all the port numbers listed above.</a:t>
            </a:r>
          </a:p>
        </p:txBody>
      </p:sp>
      <p:pic>
        <p:nvPicPr>
          <p:cNvPr id="4" name="Picture 3">
            <a:extLst>
              <a:ext uri="{FF2B5EF4-FFF2-40B4-BE49-F238E27FC236}">
                <a16:creationId xmlns:a16="http://schemas.microsoft.com/office/drawing/2014/main" id="{6A6D7869-FAEB-D2A2-7A78-BCB1EBEB634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60276509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UDP Services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rmAutofit fontScale="77500" lnSpcReduction="20000"/>
          </a:bodyPr>
          <a:lstStyle/>
          <a:p>
            <a:pPr>
              <a:lnSpc>
                <a:spcPct val="160000"/>
              </a:lnSpc>
            </a:pPr>
            <a:r>
              <a:rPr lang="en-US" b="1" dirty="0">
                <a:latin typeface="Times New Roman" pitchFamily="18" charset="0"/>
                <a:cs typeface="Times New Roman" pitchFamily="18" charset="0"/>
              </a:rPr>
              <a:t>Process-to-Process Communication</a:t>
            </a:r>
          </a:p>
          <a:p>
            <a:pPr>
              <a:lnSpc>
                <a:spcPct val="160000"/>
              </a:lnSpc>
            </a:pPr>
            <a:r>
              <a:rPr lang="en-US" b="1" dirty="0">
                <a:latin typeface="Times New Roman" pitchFamily="18" charset="0"/>
                <a:cs typeface="Times New Roman" pitchFamily="18" charset="0"/>
              </a:rPr>
              <a:t>Connectionless Services</a:t>
            </a:r>
          </a:p>
          <a:p>
            <a:pPr>
              <a:lnSpc>
                <a:spcPct val="160000"/>
              </a:lnSpc>
            </a:pPr>
            <a:r>
              <a:rPr lang="en-US" b="1" dirty="0">
                <a:latin typeface="Times New Roman" pitchFamily="18" charset="0"/>
                <a:cs typeface="Times New Roman" pitchFamily="18" charset="0"/>
              </a:rPr>
              <a:t>Flow Control</a:t>
            </a:r>
          </a:p>
          <a:p>
            <a:pPr>
              <a:lnSpc>
                <a:spcPct val="160000"/>
              </a:lnSpc>
            </a:pPr>
            <a:r>
              <a:rPr lang="en-US" b="1" dirty="0">
                <a:latin typeface="Times New Roman" pitchFamily="18" charset="0"/>
                <a:cs typeface="Times New Roman" pitchFamily="18" charset="0"/>
              </a:rPr>
              <a:t>Error Control</a:t>
            </a:r>
          </a:p>
          <a:p>
            <a:pPr>
              <a:lnSpc>
                <a:spcPct val="160000"/>
              </a:lnSpc>
            </a:pPr>
            <a:r>
              <a:rPr lang="en-US" b="1" dirty="0">
                <a:latin typeface="Times New Roman" pitchFamily="18" charset="0"/>
                <a:cs typeface="Times New Roman" pitchFamily="18" charset="0"/>
              </a:rPr>
              <a:t>Checksum</a:t>
            </a:r>
          </a:p>
          <a:p>
            <a:pPr>
              <a:lnSpc>
                <a:spcPct val="160000"/>
              </a:lnSpc>
            </a:pPr>
            <a:r>
              <a:rPr lang="en-US" b="1" dirty="0">
                <a:latin typeface="Times New Roman" pitchFamily="18" charset="0"/>
                <a:cs typeface="Times New Roman" pitchFamily="18" charset="0"/>
              </a:rPr>
              <a:t>Encapsulation and Decapsulation</a:t>
            </a:r>
          </a:p>
          <a:p>
            <a:pPr>
              <a:lnSpc>
                <a:spcPct val="160000"/>
              </a:lnSpc>
            </a:pPr>
            <a:r>
              <a:rPr lang="en-US" b="1" dirty="0">
                <a:latin typeface="Times New Roman" pitchFamily="18" charset="0"/>
                <a:cs typeface="Times New Roman" pitchFamily="18" charset="0"/>
              </a:rPr>
              <a:t>Queuing</a:t>
            </a:r>
          </a:p>
          <a:p>
            <a:pPr>
              <a:lnSpc>
                <a:spcPct val="160000"/>
              </a:lnSpc>
            </a:pPr>
            <a:r>
              <a:rPr lang="en-US" b="1" dirty="0">
                <a:latin typeface="Times New Roman" pitchFamily="18" charset="0"/>
                <a:cs typeface="Times New Roman" pitchFamily="18" charset="0"/>
              </a:rPr>
              <a:t>Multiplexing and Demultiplexing</a:t>
            </a: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A6D7869-FAEB-D2A2-7A78-BCB1EBEB6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11525" y="1600200"/>
            <a:ext cx="2449513" cy="769938"/>
          </a:xfrm>
          <a:prstGeom prst="rect">
            <a:avLst/>
          </a:prstGeom>
        </p:spPr>
        <p:txBody>
          <a:bodyPr wrap="none">
            <a:spAutoFit/>
          </a:bodyPr>
          <a:lstStyle/>
          <a:p>
            <a:pPr fontAlgn="auto">
              <a:spcBef>
                <a:spcPts val="0"/>
              </a:spcBef>
              <a:spcAft>
                <a:spcPts val="0"/>
              </a:spcAft>
              <a:defRPr/>
            </a:pPr>
            <a:r>
              <a:rPr lang="en-US" sz="4400" b="1" spc="5" dirty="0">
                <a:solidFill>
                  <a:srgbClr val="000000"/>
                </a:solidFill>
                <a:latin typeface="Calibri" panose="020F0502020204030204" pitchFamily="34" charset="0"/>
                <a:ea typeface="Tahoma" panose="020B0604030504040204" pitchFamily="34" charset="0"/>
                <a:cs typeface="Calibri" panose="020F0502020204030204" pitchFamily="34" charset="0"/>
              </a:rPr>
              <a:t>Module</a:t>
            </a:r>
            <a:r>
              <a:rPr lang="en-US" sz="4400" b="1" spc="-110" dirty="0">
                <a:solidFill>
                  <a:srgbClr val="000000"/>
                </a:solidFill>
                <a:latin typeface="Calibri" panose="020F0502020204030204" pitchFamily="34" charset="0"/>
                <a:ea typeface="Tahoma" panose="020B0604030504040204" pitchFamily="34" charset="0"/>
                <a:cs typeface="Calibri" panose="020F0502020204030204" pitchFamily="34" charset="0"/>
              </a:rPr>
              <a:t> </a:t>
            </a:r>
            <a:r>
              <a:rPr lang="en-US" sz="4400" b="1" dirty="0">
                <a:solidFill>
                  <a:srgbClr val="000000"/>
                </a:solidFill>
                <a:latin typeface="Calibri" panose="020F0502020204030204" pitchFamily="34" charset="0"/>
                <a:ea typeface="Tahoma" panose="020B0604030504040204" pitchFamily="34" charset="0"/>
                <a:cs typeface="Calibri" panose="020F0502020204030204" pitchFamily="34" charset="0"/>
              </a:rPr>
              <a:t>-I</a:t>
            </a:r>
            <a:endParaRPr lang="en-US" sz="4400" b="1" dirty="0">
              <a:solidFill>
                <a:prstClr val="white"/>
              </a:solidFill>
              <a:latin typeface="Calibri" panose="020F0502020204030204" pitchFamily="34" charset="0"/>
              <a:cs typeface="Calibri" panose="020F0502020204030204" pitchFamily="34" charset="0"/>
            </a:endParaRPr>
          </a:p>
        </p:txBody>
      </p:sp>
      <p:sp>
        <p:nvSpPr>
          <p:cNvPr id="12291" name="TextBox 2"/>
          <p:cNvSpPr txBox="1">
            <a:spLocks noChangeArrowheads="1"/>
          </p:cNvSpPr>
          <p:nvPr/>
        </p:nvSpPr>
        <p:spPr bwMode="auto">
          <a:xfrm>
            <a:off x="285750" y="2743200"/>
            <a:ext cx="850106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sz="2400" dirty="0">
                <a:solidFill>
                  <a:srgbClr val="000000"/>
                </a:solidFill>
                <a:latin typeface="Calibri" panose="020F0502020204030204" pitchFamily="34" charset="0"/>
                <a:cs typeface="Calibri" panose="020F0502020204030204" pitchFamily="34" charset="0"/>
              </a:rPr>
              <a:t>Introduction: Networks, network types, internet history, standards and administration; Network models: Protocol layering, TCP/IP protocol suite, the OSI model Transmission media: Introduction, guided media, unguided media; Switching: Introduction, circuit switched networks, packet switching.</a:t>
            </a:r>
          </a:p>
        </p:txBody>
      </p:sp>
      <p:pic>
        <p:nvPicPr>
          <p:cNvPr id="2" name="Picture 1">
            <a:extLst>
              <a:ext uri="{FF2B5EF4-FFF2-40B4-BE49-F238E27FC236}">
                <a16:creationId xmlns:a16="http://schemas.microsoft.com/office/drawing/2014/main" id="{92C27ED8-64A6-2821-2714-D2008DFA6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59961"/>
            <a:ext cx="761999" cy="873510"/>
          </a:xfrm>
          <a:prstGeom prst="rect">
            <a:avLst/>
          </a:prstGeom>
        </p:spPr>
      </p:pic>
    </p:spTree>
    <p:extLst>
      <p:ext uri="{BB962C8B-B14F-4D97-AF65-F5344CB8AC3E}">
        <p14:creationId xmlns:p14="http://schemas.microsoft.com/office/powerpoint/2010/main" val="325048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a:solidFill>
                  <a:schemeClr val="bg1"/>
                </a:solidFill>
                <a:latin typeface="erdana"/>
              </a:rPr>
              <a:t>LAN(Local Area Network)</a:t>
            </a:r>
            <a:endParaRPr lang="en-US" sz="3600" dirty="0">
              <a:solidFill>
                <a:schemeClr val="bg1"/>
              </a:solidFill>
            </a:endParaRPr>
          </a:p>
        </p:txBody>
      </p:sp>
      <p:sp>
        <p:nvSpPr>
          <p:cNvPr id="3" name="Text Placeholder 2"/>
          <p:cNvSpPr>
            <a:spLocks noGrp="1"/>
          </p:cNvSpPr>
          <p:nvPr>
            <p:ph type="body" sz="half" idx="1"/>
          </p:nvPr>
        </p:nvSpPr>
        <p:spPr>
          <a:xfrm>
            <a:off x="228600" y="990600"/>
            <a:ext cx="8686800" cy="4525963"/>
          </a:xfrm>
        </p:spPr>
        <p:txBody>
          <a:bodyPr>
            <a:noAutofit/>
          </a:bodyPr>
          <a:lstStyle/>
          <a:p>
            <a:pPr algn="just">
              <a:lnSpc>
                <a:spcPct val="150000"/>
              </a:lnSpc>
            </a:pPr>
            <a:r>
              <a:rPr lang="en-US" sz="2800" dirty="0"/>
              <a:t>A Local Area Network is a computer network that interconnects  computers within a limited area such as a residence, school, laboratory, university campus or office building.</a:t>
            </a:r>
          </a:p>
          <a:p>
            <a:pPr marL="0" indent="0" algn="just">
              <a:lnSpc>
                <a:spcPct val="150000"/>
              </a:lnSpc>
              <a:buNone/>
            </a:pPr>
            <a:r>
              <a:rPr lang="en-US" sz="2800" dirty="0">
                <a:latin typeface="+mj-lt"/>
              </a:rPr>
              <a:t>LAN can setup in two ways:</a:t>
            </a:r>
          </a:p>
          <a:p>
            <a:pPr marL="514350" indent="-514350" algn="just">
              <a:lnSpc>
                <a:spcPct val="150000"/>
              </a:lnSpc>
              <a:buFont typeface="+mj-lt"/>
              <a:buAutoNum type="arabicPeriod"/>
            </a:pPr>
            <a:r>
              <a:rPr lang="en-US" sz="2800" dirty="0">
                <a:latin typeface="+mj-lt"/>
              </a:rPr>
              <a:t>Wired LAN (ex: Ethernet –Hub/switch)</a:t>
            </a:r>
          </a:p>
          <a:p>
            <a:pPr marL="514350" indent="-514350" algn="just">
              <a:lnSpc>
                <a:spcPct val="150000"/>
              </a:lnSpc>
              <a:buFont typeface="+mj-lt"/>
              <a:buAutoNum type="arabicPeriod"/>
            </a:pPr>
            <a:r>
              <a:rPr lang="en-US" sz="2800" dirty="0">
                <a:latin typeface="+mj-lt"/>
              </a:rPr>
              <a:t>Wireless LAN(ex: </a:t>
            </a:r>
            <a:r>
              <a:rPr lang="en-US" sz="2800" dirty="0" err="1">
                <a:latin typeface="+mj-lt"/>
              </a:rPr>
              <a:t>wi</a:t>
            </a:r>
            <a:r>
              <a:rPr lang="en-US" sz="2800" dirty="0">
                <a:latin typeface="+mj-lt"/>
              </a:rPr>
              <a:t>-</a:t>
            </a:r>
            <a:r>
              <a:rPr lang="en-US" sz="2800" dirty="0" err="1">
                <a:latin typeface="+mj-lt"/>
              </a:rPr>
              <a:t>fi</a:t>
            </a:r>
            <a:r>
              <a:rPr lang="en-US" sz="2800" dirty="0">
                <a:latin typeface="+mj-lt"/>
              </a:rPr>
              <a:t>)</a:t>
            </a:r>
          </a:p>
        </p:txBody>
      </p:sp>
      <p:pic>
        <p:nvPicPr>
          <p:cNvPr id="4" name="Picture 3">
            <a:extLst>
              <a:ext uri="{FF2B5EF4-FFF2-40B4-BE49-F238E27FC236}">
                <a16:creationId xmlns:a16="http://schemas.microsoft.com/office/drawing/2014/main" id="{3AF1E669-6AB0-B5A2-D163-C0B3A08D44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UDP Services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948414"/>
          </a:xfrm>
        </p:spPr>
        <p:txBody>
          <a:bodyPr>
            <a:normAutofit/>
          </a:bodyPr>
          <a:lstStyle/>
          <a:p>
            <a:pPr marL="0" indent="0" algn="just">
              <a:buNone/>
            </a:pPr>
            <a:r>
              <a:rPr lang="en-US" b="1" i="0" dirty="0">
                <a:solidFill>
                  <a:srgbClr val="333333"/>
                </a:solidFill>
                <a:effectLst/>
                <a:latin typeface="inter-bold"/>
              </a:rPr>
              <a:t>The following are the features of the UDP protocol:</a:t>
            </a:r>
            <a:endParaRPr lang="en-US" b="0" i="0" dirty="0">
              <a:solidFill>
                <a:srgbClr val="333333"/>
              </a:solidFill>
              <a:effectLst/>
              <a:latin typeface="inter-regular"/>
            </a:endParaRPr>
          </a:p>
          <a:p>
            <a:pPr marL="0" indent="0" algn="just">
              <a:buNone/>
            </a:pPr>
            <a:r>
              <a:rPr lang="en-US" b="1" i="0" dirty="0">
                <a:solidFill>
                  <a:srgbClr val="000000"/>
                </a:solidFill>
                <a:effectLst/>
                <a:latin typeface="inter-bold"/>
              </a:rPr>
              <a:t>Transport layer protocol</a:t>
            </a:r>
            <a:endParaRPr lang="en-US" b="0" i="0" dirty="0">
              <a:solidFill>
                <a:srgbClr val="000000"/>
              </a:solidFill>
              <a:effectLst/>
              <a:latin typeface="inter-regular"/>
            </a:endParaRPr>
          </a:p>
          <a:p>
            <a:pPr algn="just"/>
            <a:r>
              <a:rPr lang="en-US" sz="2800" b="0" i="0" u="none" strike="noStrike" dirty="0">
                <a:solidFill>
                  <a:srgbClr val="008000"/>
                </a:solidFill>
                <a:effectLst/>
                <a:latin typeface="inter-regular"/>
                <a:hlinkClick r:id="rId2"/>
              </a:rPr>
              <a:t>UDP</a:t>
            </a:r>
            <a:r>
              <a:rPr lang="en-US" sz="2800" b="0" i="0" dirty="0">
                <a:solidFill>
                  <a:srgbClr val="333333"/>
                </a:solidFill>
                <a:effectLst/>
                <a:latin typeface="inter-regular"/>
              </a:rPr>
              <a:t> is the simplest </a:t>
            </a:r>
            <a:r>
              <a:rPr lang="en-US" sz="2800" b="0" i="0" u="none" strike="noStrike" dirty="0">
                <a:solidFill>
                  <a:srgbClr val="008000"/>
                </a:solidFill>
                <a:effectLst/>
                <a:latin typeface="inter-regular"/>
                <a:hlinkClick r:id="rId3"/>
              </a:rPr>
              <a:t>transport layer communication protocol</a:t>
            </a:r>
            <a:r>
              <a:rPr lang="en-US" sz="2800" b="0" i="0" dirty="0">
                <a:solidFill>
                  <a:srgbClr val="333333"/>
                </a:solidFill>
                <a:effectLst/>
                <a:latin typeface="inter-regular"/>
              </a:rPr>
              <a:t>. It contains a minimum amount of communication mechanisms. It is considered an unreliable protocol, and it is based on best-effort delivery services. UDP provides no acknowledgment mechanism, which means that the receiver does not send the acknowledgment for the received packet, and the sender also does not wait for the acknowledgment for the packet that it has sent.</a:t>
            </a:r>
          </a:p>
        </p:txBody>
      </p:sp>
      <p:pic>
        <p:nvPicPr>
          <p:cNvPr id="4" name="Picture 3">
            <a:extLst>
              <a:ext uri="{FF2B5EF4-FFF2-40B4-BE49-F238E27FC236}">
                <a16:creationId xmlns:a16="http://schemas.microsoft.com/office/drawing/2014/main" id="{6A6D7869-FAEB-D2A2-7A78-BCB1EBEB63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8928846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UDP Services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948414"/>
          </a:xfrm>
        </p:spPr>
        <p:txBody>
          <a:bodyPr>
            <a:normAutofit fontScale="92500" lnSpcReduction="20000"/>
          </a:bodyPr>
          <a:lstStyle/>
          <a:p>
            <a:pPr algn="just">
              <a:buFont typeface="Arial" panose="020B0604020202020204" pitchFamily="34" charset="0"/>
              <a:buChar char="•"/>
            </a:pPr>
            <a:r>
              <a:rPr lang="en-US" b="1" i="0" dirty="0">
                <a:solidFill>
                  <a:srgbClr val="000000"/>
                </a:solidFill>
                <a:effectLst/>
                <a:latin typeface="inter-bold"/>
              </a:rPr>
              <a:t>Connectionless</a:t>
            </a:r>
            <a:endParaRPr lang="en-US" b="0" i="0" dirty="0">
              <a:solidFill>
                <a:srgbClr val="000000"/>
              </a:solidFill>
              <a:effectLst/>
              <a:latin typeface="inter-regular"/>
            </a:endParaRPr>
          </a:p>
          <a:p>
            <a:pPr marL="0" indent="0" algn="just">
              <a:buNone/>
            </a:pPr>
            <a:r>
              <a:rPr lang="en-US" b="0" i="0" dirty="0">
                <a:solidFill>
                  <a:srgbClr val="333333"/>
                </a:solidFill>
                <a:effectLst/>
                <a:latin typeface="inter-regular"/>
              </a:rPr>
              <a:t>The UDP is a connectionless protocol as it does not create a virtual path to transfer the data. It </a:t>
            </a:r>
            <a:r>
              <a:rPr lang="en-US" b="1" i="0" dirty="0">
                <a:solidFill>
                  <a:srgbClr val="C00000"/>
                </a:solidFill>
                <a:effectLst/>
                <a:latin typeface="inter-regular"/>
              </a:rPr>
              <a:t>does not use the virtual path, </a:t>
            </a:r>
            <a:r>
              <a:rPr lang="en-US" b="0" i="0" dirty="0">
                <a:solidFill>
                  <a:srgbClr val="333333"/>
                </a:solidFill>
                <a:effectLst/>
                <a:latin typeface="inter-regular"/>
              </a:rPr>
              <a:t>so packets are sent in different paths between the sender and the receiver, which leads to the loss of packets or received out of order.</a:t>
            </a:r>
          </a:p>
          <a:p>
            <a:pPr algn="just"/>
            <a:r>
              <a:rPr lang="en-US" b="1" i="0" dirty="0">
                <a:solidFill>
                  <a:srgbClr val="333333"/>
                </a:solidFill>
                <a:effectLst/>
                <a:latin typeface="inter-bold"/>
              </a:rPr>
              <a:t>Ordered delivery of data is not guaranteed.</a:t>
            </a:r>
            <a:endParaRPr lang="en-US" b="0" i="0" dirty="0">
              <a:solidFill>
                <a:srgbClr val="333333"/>
              </a:solidFill>
              <a:effectLst/>
              <a:latin typeface="inter-regular"/>
            </a:endParaRPr>
          </a:p>
          <a:p>
            <a:pPr marL="0" indent="0" algn="just">
              <a:buNone/>
            </a:pPr>
            <a:r>
              <a:rPr lang="en-US" b="0" i="0" dirty="0">
                <a:solidFill>
                  <a:srgbClr val="333333"/>
                </a:solidFill>
                <a:effectLst/>
                <a:latin typeface="inter-regular"/>
              </a:rPr>
              <a:t>In the case of UDP, the datagrams are sent in some order will be received in the same order is </a:t>
            </a:r>
            <a:r>
              <a:rPr lang="en-US" b="1" i="0" dirty="0">
                <a:solidFill>
                  <a:srgbClr val="C00000"/>
                </a:solidFill>
                <a:effectLst/>
                <a:latin typeface="inter-regular"/>
              </a:rPr>
              <a:t>not guaranteed </a:t>
            </a:r>
            <a:r>
              <a:rPr lang="en-US" b="0" i="0" dirty="0">
                <a:solidFill>
                  <a:srgbClr val="333333"/>
                </a:solidFill>
                <a:effectLst/>
                <a:latin typeface="inter-regular"/>
              </a:rPr>
              <a:t>as the datagrams are not numbered.</a:t>
            </a:r>
          </a:p>
          <a:p>
            <a:pPr algn="just">
              <a:buFont typeface="Arial" panose="020B0604020202020204" pitchFamily="34" charset="0"/>
              <a:buChar char="•"/>
            </a:pPr>
            <a:r>
              <a:rPr lang="en-US" b="1" i="0" dirty="0">
                <a:solidFill>
                  <a:srgbClr val="000000"/>
                </a:solidFill>
                <a:effectLst/>
                <a:latin typeface="inter-bold"/>
              </a:rPr>
              <a:t>Ports</a:t>
            </a:r>
            <a:endParaRPr lang="en-US" b="0" i="0" dirty="0">
              <a:solidFill>
                <a:srgbClr val="000000"/>
              </a:solidFill>
              <a:effectLst/>
              <a:latin typeface="inter-regular"/>
            </a:endParaRPr>
          </a:p>
          <a:p>
            <a:pPr marL="0" indent="0" algn="just">
              <a:buNone/>
            </a:pPr>
            <a:r>
              <a:rPr lang="en-US" b="0" i="0" dirty="0">
                <a:solidFill>
                  <a:srgbClr val="333333"/>
                </a:solidFill>
                <a:effectLst/>
                <a:latin typeface="inter-regular"/>
              </a:rPr>
              <a:t>The UDP protocol uses different port numbers so that the data can be sent to the correct destination. The port numbers are defined between </a:t>
            </a:r>
            <a:r>
              <a:rPr lang="en-US" b="1" i="0" dirty="0">
                <a:solidFill>
                  <a:srgbClr val="C00000"/>
                </a:solidFill>
                <a:effectLst/>
                <a:latin typeface="inter-regular"/>
              </a:rPr>
              <a:t>0 and 1023</a:t>
            </a:r>
            <a:r>
              <a:rPr lang="en-US" b="0" i="0" dirty="0">
                <a:solidFill>
                  <a:srgbClr val="333333"/>
                </a:solidFill>
                <a:effectLst/>
                <a:latin typeface="inter-regular"/>
              </a:rPr>
              <a:t>.</a:t>
            </a:r>
          </a:p>
        </p:txBody>
      </p:sp>
      <p:pic>
        <p:nvPicPr>
          <p:cNvPr id="4" name="Picture 3">
            <a:extLst>
              <a:ext uri="{FF2B5EF4-FFF2-40B4-BE49-F238E27FC236}">
                <a16:creationId xmlns:a16="http://schemas.microsoft.com/office/drawing/2014/main" id="{6A6D7869-FAEB-D2A2-7A78-BCB1EBEB6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71718047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UDP Services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948414"/>
          </a:xfrm>
        </p:spPr>
        <p:txBody>
          <a:bodyPr>
            <a:normAutofit fontScale="85000" lnSpcReduction="10000"/>
          </a:bodyPr>
          <a:lstStyle/>
          <a:p>
            <a:pPr algn="just">
              <a:buFont typeface="Arial" panose="020B0604020202020204" pitchFamily="34" charset="0"/>
              <a:buChar char="•"/>
            </a:pPr>
            <a:r>
              <a:rPr lang="en-US" b="1" i="0" dirty="0">
                <a:solidFill>
                  <a:srgbClr val="000000"/>
                </a:solidFill>
                <a:effectLst/>
                <a:latin typeface="inter-bold"/>
              </a:rPr>
              <a:t>Acknowledgment mechanism</a:t>
            </a:r>
            <a:endParaRPr lang="en-US" b="0" i="0" dirty="0">
              <a:solidFill>
                <a:srgbClr val="000000"/>
              </a:solidFill>
              <a:effectLst/>
              <a:latin typeface="inter-regular"/>
            </a:endParaRPr>
          </a:p>
          <a:p>
            <a:pPr marL="0" indent="0" algn="just">
              <a:buNone/>
            </a:pPr>
            <a:r>
              <a:rPr lang="en-US" b="0" i="0" dirty="0">
                <a:solidFill>
                  <a:srgbClr val="333333"/>
                </a:solidFill>
                <a:effectLst/>
                <a:latin typeface="inter-regular"/>
              </a:rPr>
              <a:t>The UDP does have any acknowledgment mechanism, i.e., there is no handshaking between the UDP sender and UDP receiver. UDP, there is </a:t>
            </a:r>
            <a:r>
              <a:rPr lang="en-US" b="1" i="0" dirty="0">
                <a:solidFill>
                  <a:srgbClr val="C00000"/>
                </a:solidFill>
                <a:effectLst/>
                <a:latin typeface="inter-regular"/>
              </a:rPr>
              <a:t>no handshaking </a:t>
            </a:r>
            <a:r>
              <a:rPr lang="en-US" b="0" i="0" dirty="0">
                <a:solidFill>
                  <a:srgbClr val="333333"/>
                </a:solidFill>
                <a:effectLst/>
                <a:latin typeface="inter-regular"/>
              </a:rPr>
              <a:t>between the sender and the receiver.</a:t>
            </a:r>
          </a:p>
          <a:p>
            <a:pPr algn="just">
              <a:buFont typeface="Arial" panose="020B0604020202020204" pitchFamily="34" charset="0"/>
              <a:buChar char="•"/>
            </a:pPr>
            <a:r>
              <a:rPr lang="en-US" b="1" i="0" dirty="0">
                <a:solidFill>
                  <a:srgbClr val="000000"/>
                </a:solidFill>
                <a:effectLst/>
                <a:latin typeface="inter-bold"/>
              </a:rPr>
              <a:t>Segments are handled independently.</a:t>
            </a:r>
            <a:endParaRPr lang="en-US" b="0" i="0" dirty="0">
              <a:solidFill>
                <a:srgbClr val="000000"/>
              </a:solidFill>
              <a:effectLst/>
              <a:latin typeface="inter-regular"/>
            </a:endParaRPr>
          </a:p>
          <a:p>
            <a:pPr marL="0" indent="0" algn="just">
              <a:buNone/>
            </a:pPr>
            <a:r>
              <a:rPr lang="en-US" b="0" i="0" dirty="0">
                <a:solidFill>
                  <a:srgbClr val="333333"/>
                </a:solidFill>
                <a:effectLst/>
                <a:latin typeface="inter-regular"/>
              </a:rPr>
              <a:t>Each UDP segment is handled individually of others as each </a:t>
            </a:r>
            <a:r>
              <a:rPr lang="en-US" b="1" i="0" dirty="0">
                <a:solidFill>
                  <a:srgbClr val="C00000"/>
                </a:solidFill>
                <a:effectLst/>
                <a:latin typeface="inter-regular"/>
              </a:rPr>
              <a:t>segment takes different path to reach the destination</a:t>
            </a:r>
            <a:r>
              <a:rPr lang="en-US" b="0" i="0" dirty="0">
                <a:solidFill>
                  <a:srgbClr val="333333"/>
                </a:solidFill>
                <a:effectLst/>
                <a:latin typeface="inter-regular"/>
              </a:rPr>
              <a:t>. The UDP segments can be lost or delivered out of order to reach the destination as there is no connection setup between the sender and the receiver.</a:t>
            </a:r>
          </a:p>
          <a:p>
            <a:pPr algn="just">
              <a:buFont typeface="Arial" panose="020B0604020202020204" pitchFamily="34" charset="0"/>
              <a:buChar char="•"/>
            </a:pPr>
            <a:r>
              <a:rPr lang="en-US" b="1" i="0" dirty="0">
                <a:solidFill>
                  <a:srgbClr val="000000"/>
                </a:solidFill>
                <a:effectLst/>
                <a:latin typeface="inter-bold"/>
              </a:rPr>
              <a:t>Stateless</a:t>
            </a:r>
            <a:endParaRPr lang="en-US" b="0" i="0" dirty="0">
              <a:solidFill>
                <a:srgbClr val="000000"/>
              </a:solidFill>
              <a:effectLst/>
              <a:latin typeface="inter-regular"/>
            </a:endParaRPr>
          </a:p>
          <a:p>
            <a:pPr marL="0" indent="0" algn="just">
              <a:buNone/>
            </a:pPr>
            <a:r>
              <a:rPr lang="en-US" b="0" i="0" dirty="0">
                <a:solidFill>
                  <a:srgbClr val="333333"/>
                </a:solidFill>
                <a:effectLst/>
                <a:latin typeface="inter-regular"/>
              </a:rPr>
              <a:t>It is a stateless protocol that means that the sender </a:t>
            </a:r>
            <a:r>
              <a:rPr lang="en-US" b="1" i="0" dirty="0">
                <a:solidFill>
                  <a:srgbClr val="C00000"/>
                </a:solidFill>
                <a:effectLst/>
                <a:latin typeface="inter-regular"/>
              </a:rPr>
              <a:t>does not get the acknowledgement</a:t>
            </a:r>
            <a:r>
              <a:rPr lang="en-US" b="0" i="0" dirty="0">
                <a:solidFill>
                  <a:srgbClr val="333333"/>
                </a:solidFill>
                <a:effectLst/>
                <a:latin typeface="inter-regular"/>
              </a:rPr>
              <a:t> for the packet which has been sent.</a:t>
            </a:r>
          </a:p>
        </p:txBody>
      </p:sp>
      <p:pic>
        <p:nvPicPr>
          <p:cNvPr id="4" name="Picture 3">
            <a:extLst>
              <a:ext uri="{FF2B5EF4-FFF2-40B4-BE49-F238E27FC236}">
                <a16:creationId xmlns:a16="http://schemas.microsoft.com/office/drawing/2014/main" id="{6A6D7869-FAEB-D2A2-7A78-BCB1EBEB6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8874260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UDP Services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09586"/>
            <a:ext cx="9144000" cy="5948414"/>
          </a:xfrm>
        </p:spPr>
        <p:txBody>
          <a:bodyPr>
            <a:normAutofit/>
          </a:bodyPr>
          <a:lstStyle/>
          <a:p>
            <a:pPr algn="just"/>
            <a:r>
              <a:rPr lang="en-US" b="0" i="0" dirty="0">
                <a:solidFill>
                  <a:srgbClr val="610B4B"/>
                </a:solidFill>
                <a:effectLst/>
                <a:latin typeface="erdana"/>
              </a:rPr>
              <a:t>Why do we require the UDP protocol?</a:t>
            </a:r>
          </a:p>
          <a:p>
            <a:pPr marL="0" indent="0" algn="just">
              <a:buNone/>
            </a:pPr>
            <a:r>
              <a:rPr lang="en-US" b="0" i="0" dirty="0">
                <a:solidFill>
                  <a:srgbClr val="333333"/>
                </a:solidFill>
                <a:effectLst/>
                <a:latin typeface="inter-regular"/>
              </a:rPr>
              <a:t>As we know that the UDP is an unreliable protocol, but we still require a UDP protocol in some cases. The UDP is deployed where the packets require a large amount of bandwidth along with the actual data. For example, in </a:t>
            </a:r>
            <a:r>
              <a:rPr lang="en-US" b="1" i="0" dirty="0">
                <a:solidFill>
                  <a:srgbClr val="C00000"/>
                </a:solidFill>
                <a:effectLst/>
                <a:latin typeface="inter-regular"/>
              </a:rPr>
              <a:t>video streaming</a:t>
            </a:r>
            <a:r>
              <a:rPr lang="en-US" b="0" i="0" dirty="0">
                <a:solidFill>
                  <a:srgbClr val="333333"/>
                </a:solidFill>
                <a:effectLst/>
                <a:latin typeface="inter-regular"/>
              </a:rPr>
              <a:t>, acknowledging thousands of packets is troublesome and wastes a lot of bandwidth. In the case of video streaming, the loss of some packets couldn't create a problem, and it can also be ignored.</a:t>
            </a:r>
          </a:p>
        </p:txBody>
      </p:sp>
      <p:pic>
        <p:nvPicPr>
          <p:cNvPr id="4" name="Picture 3">
            <a:extLst>
              <a:ext uri="{FF2B5EF4-FFF2-40B4-BE49-F238E27FC236}">
                <a16:creationId xmlns:a16="http://schemas.microsoft.com/office/drawing/2014/main" id="{6A6D7869-FAEB-D2A2-7A78-BCB1EBEB6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1950294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Advantages of UDP</a:t>
            </a:r>
            <a:br>
              <a:rPr lang="en-US" dirty="0"/>
            </a:br>
            <a:endParaRPr lang="en-US" dirty="0"/>
          </a:p>
        </p:txBody>
      </p:sp>
      <p:sp>
        <p:nvSpPr>
          <p:cNvPr id="3" name="Content Placeholder 2"/>
          <p:cNvSpPr>
            <a:spLocks noGrp="1"/>
          </p:cNvSpPr>
          <p:nvPr>
            <p:ph idx="1"/>
          </p:nvPr>
        </p:nvSpPr>
        <p:spPr>
          <a:xfrm>
            <a:off x="457200" y="1066800"/>
            <a:ext cx="8229600" cy="5059363"/>
          </a:xfrm>
        </p:spPr>
        <p:txBody>
          <a:bodyPr>
            <a:noAutofit/>
          </a:bodyPr>
          <a:lstStyle/>
          <a:p>
            <a:pPr marL="457200" indent="-457200">
              <a:lnSpc>
                <a:spcPct val="170000"/>
              </a:lnSpc>
              <a:buFont typeface="+mj-lt"/>
              <a:buAutoNum type="arabicPeriod"/>
            </a:pPr>
            <a:r>
              <a:rPr lang="en-US" sz="2200" dirty="0">
                <a:latin typeface="Times New Roman" pitchFamily="18" charset="0"/>
                <a:cs typeface="Times New Roman" pitchFamily="18" charset="0"/>
              </a:rPr>
              <a:t>With UDP, broadcast and multicast transmission is possible.</a:t>
            </a:r>
          </a:p>
          <a:p>
            <a:pPr marL="457200" indent="-457200">
              <a:lnSpc>
                <a:spcPct val="170000"/>
              </a:lnSpc>
              <a:buFont typeface="+mj-lt"/>
              <a:buAutoNum type="arabicPeriod"/>
            </a:pPr>
            <a:r>
              <a:rPr lang="en-US" sz="2200" dirty="0">
                <a:latin typeface="Times New Roman" pitchFamily="18" charset="0"/>
                <a:cs typeface="Times New Roman" pitchFamily="18" charset="0"/>
              </a:rPr>
              <a:t>UDP uses the bandwidth efficiently, as there is a small packet overhead.</a:t>
            </a:r>
          </a:p>
          <a:p>
            <a:pPr marL="457200" indent="-457200">
              <a:lnSpc>
                <a:spcPct val="170000"/>
              </a:lnSpc>
              <a:buFont typeface="+mj-lt"/>
              <a:buAutoNum type="arabicPeriod"/>
            </a:pPr>
            <a:r>
              <a:rPr lang="en-US" sz="2200" dirty="0">
                <a:latin typeface="Times New Roman" pitchFamily="18" charset="0"/>
                <a:cs typeface="Times New Roman" pitchFamily="18" charset="0"/>
              </a:rPr>
              <a:t>As there is no need for connection establishment, hence UDP is very fast.</a:t>
            </a:r>
          </a:p>
          <a:p>
            <a:pPr marL="457200" indent="-457200">
              <a:lnSpc>
                <a:spcPct val="170000"/>
              </a:lnSpc>
              <a:buFont typeface="+mj-lt"/>
              <a:buAutoNum type="arabicPeriod"/>
            </a:pPr>
            <a:r>
              <a:rPr lang="en-US" sz="2200" dirty="0">
                <a:latin typeface="Times New Roman" pitchFamily="18" charset="0"/>
                <a:cs typeface="Times New Roman" pitchFamily="18" charset="0"/>
              </a:rPr>
              <a:t>There is no buffering and numbering of packets.</a:t>
            </a:r>
          </a:p>
          <a:p>
            <a:pPr marL="457200" indent="-457200">
              <a:lnSpc>
                <a:spcPct val="170000"/>
              </a:lnSpc>
              <a:buFont typeface="+mj-lt"/>
              <a:buAutoNum type="arabicPeriod"/>
            </a:pPr>
            <a:r>
              <a:rPr lang="en-US" sz="2200" dirty="0">
                <a:latin typeface="Times New Roman" pitchFamily="18" charset="0"/>
                <a:cs typeface="Times New Roman" pitchFamily="18" charset="0"/>
              </a:rPr>
              <a:t>There is no congestion control so it is used for real-time applications.</a:t>
            </a:r>
          </a:p>
          <a:p>
            <a:endParaRPr lang="en-US" sz="2200" dirty="0"/>
          </a:p>
        </p:txBody>
      </p:sp>
      <p:pic>
        <p:nvPicPr>
          <p:cNvPr id="4" name="Picture 3">
            <a:extLst>
              <a:ext uri="{FF2B5EF4-FFF2-40B4-BE49-F238E27FC236}">
                <a16:creationId xmlns:a16="http://schemas.microsoft.com/office/drawing/2014/main" id="{1F9CA58B-7339-3C17-87C4-FA852D5F1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itchFamily="18" charset="0"/>
                <a:cs typeface="Times New Roman" pitchFamily="18" charset="0"/>
              </a:rPr>
              <a:t>Disadvantages of UDP</a:t>
            </a:r>
            <a:br>
              <a:rPr lang="en-US" dirty="0"/>
            </a:br>
            <a:endParaRPr lang="en-US" dirty="0"/>
          </a:p>
        </p:txBody>
      </p:sp>
      <p:sp>
        <p:nvSpPr>
          <p:cNvPr id="3" name="Content Placeholder 2"/>
          <p:cNvSpPr>
            <a:spLocks noGrp="1"/>
          </p:cNvSpPr>
          <p:nvPr>
            <p:ph idx="1"/>
          </p:nvPr>
        </p:nvSpPr>
        <p:spPr>
          <a:xfrm>
            <a:off x="457200" y="1295400"/>
            <a:ext cx="8229600" cy="4830763"/>
          </a:xfrm>
        </p:spPr>
        <p:txBody>
          <a:bodyPr/>
          <a:lstStyle/>
          <a:p>
            <a:pPr>
              <a:lnSpc>
                <a:spcPct val="150000"/>
              </a:lnSpc>
              <a:buNone/>
            </a:pPr>
            <a:r>
              <a:rPr lang="en-US" dirty="0"/>
              <a:t>1.There is a lack of guaranteed delivery.</a:t>
            </a:r>
          </a:p>
          <a:p>
            <a:pPr>
              <a:lnSpc>
                <a:spcPct val="150000"/>
              </a:lnSpc>
              <a:buNone/>
            </a:pPr>
            <a:r>
              <a:rPr lang="en-US" dirty="0"/>
              <a:t>2.There is no flow control.</a:t>
            </a:r>
          </a:p>
          <a:p>
            <a:pPr>
              <a:lnSpc>
                <a:spcPct val="150000"/>
              </a:lnSpc>
              <a:buNone/>
            </a:pPr>
            <a:r>
              <a:rPr lang="en-US" dirty="0"/>
              <a:t>3.There is no congestion control mechanism.</a:t>
            </a:r>
          </a:p>
          <a:p>
            <a:endParaRPr lang="en-US" dirty="0"/>
          </a:p>
        </p:txBody>
      </p:sp>
      <p:pic>
        <p:nvPicPr>
          <p:cNvPr id="4" name="Picture 3">
            <a:extLst>
              <a:ext uri="{FF2B5EF4-FFF2-40B4-BE49-F238E27FC236}">
                <a16:creationId xmlns:a16="http://schemas.microsoft.com/office/drawing/2014/main" id="{255D63B3-5EA6-9900-DF85-F2206D33D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411162"/>
          </a:xfrm>
        </p:spPr>
        <p:txBody>
          <a:bodyPr>
            <a:noAutofit/>
          </a:bodyPr>
          <a:lstStyle/>
          <a:p>
            <a:r>
              <a:rPr lang="en-US" sz="3200" b="1" dirty="0">
                <a:solidFill>
                  <a:schemeClr val="bg1"/>
                </a:solidFill>
                <a:latin typeface="Times New Roman" pitchFamily="18" charset="0"/>
                <a:cs typeface="Times New Roman" pitchFamily="18" charset="0"/>
              </a:rPr>
              <a:t>TRANSMISSION CONTROL PROTOCOL</a:t>
            </a:r>
            <a:endParaRPr lang="en-US" sz="3200"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90600"/>
            <a:ext cx="9144000" cy="5135563"/>
          </a:xfrm>
        </p:spPr>
        <p:txBody>
          <a:bodyPr>
            <a:normAutofit fontScale="77500" lnSpcReduction="20000"/>
          </a:bodyPr>
          <a:lstStyle/>
          <a:p>
            <a:pPr algn="just">
              <a:lnSpc>
                <a:spcPct val="150000"/>
              </a:lnSpc>
            </a:pPr>
            <a:r>
              <a:rPr lang="en-US" b="0" i="0" dirty="0">
                <a:solidFill>
                  <a:srgbClr val="273239"/>
                </a:solidFill>
                <a:effectLst/>
                <a:latin typeface="Nunito" pitchFamily="2" charset="0"/>
              </a:rPr>
              <a:t>TCP (Transmission Control Protocol) is one of the main protocols of the </a:t>
            </a:r>
            <a:r>
              <a:rPr lang="en-US" b="0" i="0" dirty="0">
                <a:solidFill>
                  <a:srgbClr val="FF0000"/>
                </a:solidFill>
                <a:effectLst/>
                <a:latin typeface="Nunito" pitchFamily="2" charset="0"/>
              </a:rPr>
              <a:t>Internet protocol suite</a:t>
            </a:r>
            <a:r>
              <a:rPr lang="en-US" b="0" i="0" dirty="0">
                <a:solidFill>
                  <a:srgbClr val="273239"/>
                </a:solidFill>
                <a:effectLst/>
                <a:latin typeface="Nunito" pitchFamily="2" charset="0"/>
              </a:rPr>
              <a:t>. It lies between the Application and Network Layers which are used in providing </a:t>
            </a:r>
            <a:r>
              <a:rPr lang="en-US" b="0" i="0" dirty="0">
                <a:solidFill>
                  <a:srgbClr val="FF0000"/>
                </a:solidFill>
                <a:effectLst/>
                <a:latin typeface="Nunito" pitchFamily="2" charset="0"/>
              </a:rPr>
              <a:t>reliable delivery services</a:t>
            </a:r>
            <a:r>
              <a:rPr lang="en-US" b="0" i="0" dirty="0">
                <a:solidFill>
                  <a:srgbClr val="273239"/>
                </a:solidFill>
                <a:effectLst/>
                <a:latin typeface="Nunito" pitchFamily="2" charset="0"/>
              </a:rPr>
              <a:t>. It is a </a:t>
            </a:r>
            <a:r>
              <a:rPr lang="en-US" b="0" i="0" dirty="0">
                <a:solidFill>
                  <a:srgbClr val="FF0000"/>
                </a:solidFill>
                <a:effectLst/>
                <a:latin typeface="Nunito" pitchFamily="2" charset="0"/>
              </a:rPr>
              <a:t>connection-oriented protocol </a:t>
            </a:r>
            <a:r>
              <a:rPr lang="en-US" b="0" i="0" dirty="0">
                <a:solidFill>
                  <a:srgbClr val="273239"/>
                </a:solidFill>
                <a:effectLst/>
                <a:latin typeface="Nunito" pitchFamily="2" charset="0"/>
              </a:rPr>
              <a:t>for communications that helps in the exchange of messages between different devices over a network. The Internet Protocol (IP), which establishes the technique for sending data packets between computers, works with TCP.</a:t>
            </a:r>
          </a:p>
          <a:p>
            <a:pPr algn="just">
              <a:lnSpc>
                <a:spcPct val="150000"/>
              </a:lnSpc>
            </a:pPr>
            <a:r>
              <a:rPr lang="en-US" b="1" dirty="0"/>
              <a:t>Transmission Control Protocol (TCP) is a connection-oriented, reliable protocol.</a:t>
            </a:r>
          </a:p>
          <a:p>
            <a:pPr algn="just">
              <a:lnSpc>
                <a:spcPct val="150000"/>
              </a:lnSpc>
            </a:pPr>
            <a:endParaRPr lang="en-US" dirty="0"/>
          </a:p>
        </p:txBody>
      </p:sp>
      <p:pic>
        <p:nvPicPr>
          <p:cNvPr id="4" name="Picture 3">
            <a:extLst>
              <a:ext uri="{FF2B5EF4-FFF2-40B4-BE49-F238E27FC236}">
                <a16:creationId xmlns:a16="http://schemas.microsoft.com/office/drawing/2014/main" id="{48CC81A4-9C53-EA25-DC66-990B4B0632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52400" y="960438"/>
            <a:ext cx="8839200" cy="5821362"/>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4E98782C-6D43-9A81-A421-FF98F70499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66187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TCP Services</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lstStyle/>
          <a:p>
            <a:pPr>
              <a:lnSpc>
                <a:spcPct val="150000"/>
              </a:lnSpc>
            </a:pPr>
            <a:r>
              <a:rPr lang="en-US" dirty="0">
                <a:latin typeface="Times New Roman" pitchFamily="18" charset="0"/>
                <a:cs typeface="Times New Roman" pitchFamily="18" charset="0"/>
              </a:rPr>
              <a:t>Process-to-Process Communication</a:t>
            </a:r>
          </a:p>
          <a:p>
            <a:pPr>
              <a:lnSpc>
                <a:spcPct val="150000"/>
              </a:lnSpc>
            </a:pPr>
            <a:r>
              <a:rPr lang="en-US" dirty="0">
                <a:latin typeface="Times New Roman" pitchFamily="18" charset="0"/>
                <a:cs typeface="Times New Roman" pitchFamily="18" charset="0"/>
              </a:rPr>
              <a:t>Stream Delivery Service</a:t>
            </a:r>
          </a:p>
          <a:p>
            <a:pPr>
              <a:lnSpc>
                <a:spcPct val="150000"/>
              </a:lnSpc>
            </a:pPr>
            <a:r>
              <a:rPr lang="en-US" dirty="0">
                <a:latin typeface="Times New Roman" pitchFamily="18" charset="0"/>
                <a:cs typeface="Times New Roman" pitchFamily="18" charset="0"/>
              </a:rPr>
              <a:t>Full-Duplex Communication</a:t>
            </a:r>
          </a:p>
          <a:p>
            <a:pPr>
              <a:lnSpc>
                <a:spcPct val="150000"/>
              </a:lnSpc>
            </a:pPr>
            <a:r>
              <a:rPr lang="en-US" dirty="0">
                <a:latin typeface="Times New Roman" pitchFamily="18" charset="0"/>
                <a:cs typeface="Times New Roman" pitchFamily="18" charset="0"/>
              </a:rPr>
              <a:t>Multiplexing and Demultiplexing</a:t>
            </a:r>
          </a:p>
          <a:p>
            <a:pPr>
              <a:lnSpc>
                <a:spcPct val="150000"/>
              </a:lnSpc>
            </a:pPr>
            <a:r>
              <a:rPr lang="en-US" dirty="0">
                <a:latin typeface="Times New Roman" pitchFamily="18" charset="0"/>
                <a:cs typeface="Times New Roman" pitchFamily="18" charset="0"/>
              </a:rPr>
              <a:t>Connection-Oriented Service</a:t>
            </a:r>
          </a:p>
          <a:p>
            <a:pPr>
              <a:lnSpc>
                <a:spcPct val="150000"/>
              </a:lnSpc>
            </a:pPr>
            <a:r>
              <a:rPr lang="en-US" dirty="0">
                <a:latin typeface="Times New Roman" pitchFamily="18" charset="0"/>
                <a:cs typeface="Times New Roman" pitchFamily="18" charset="0"/>
              </a:rPr>
              <a:t>Reliable Service</a:t>
            </a:r>
          </a:p>
        </p:txBody>
      </p:sp>
      <p:pic>
        <p:nvPicPr>
          <p:cNvPr id="4" name="Picture 3">
            <a:extLst>
              <a:ext uri="{FF2B5EF4-FFF2-40B4-BE49-F238E27FC236}">
                <a16:creationId xmlns:a16="http://schemas.microsoft.com/office/drawing/2014/main" id="{038D69FE-54E1-4D91-78A6-8D950E3F74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Features of TCP/IP</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14400"/>
            <a:ext cx="9144000" cy="5943600"/>
          </a:xfrm>
        </p:spPr>
        <p:txBody>
          <a:bodyPr>
            <a:normAutofit fontScale="92500"/>
          </a:bodyPr>
          <a:lstStyle/>
          <a:p>
            <a:pPr marL="0" indent="0" algn="just" fontAlgn="base">
              <a:buNone/>
            </a:pPr>
            <a:r>
              <a:rPr lang="en-US" sz="2400" b="1" i="0" dirty="0">
                <a:solidFill>
                  <a:srgbClr val="273239"/>
                </a:solidFill>
                <a:effectLst/>
                <a:latin typeface="Nunito" pitchFamily="2" charset="0"/>
              </a:rPr>
              <a:t>1. Segment Numbering System</a:t>
            </a:r>
          </a:p>
          <a:p>
            <a:pPr algn="just" fontAlgn="base">
              <a:buFont typeface="Arial" panose="020B0604020202020204" pitchFamily="34" charset="0"/>
              <a:buChar char="•"/>
            </a:pPr>
            <a:r>
              <a:rPr lang="en-US" sz="2400" b="0" i="0" dirty="0">
                <a:solidFill>
                  <a:srgbClr val="273239"/>
                </a:solidFill>
                <a:effectLst/>
                <a:latin typeface="Nunito" pitchFamily="2" charset="0"/>
              </a:rPr>
              <a:t>TCP keeps track of the segments being transmitted or received by </a:t>
            </a:r>
            <a:r>
              <a:rPr lang="en-US" sz="2400" b="1" i="0" dirty="0">
                <a:solidFill>
                  <a:srgbClr val="FF0000"/>
                </a:solidFill>
                <a:effectLst/>
                <a:latin typeface="Nunito" pitchFamily="2" charset="0"/>
              </a:rPr>
              <a:t>assigning numbers </a:t>
            </a:r>
            <a:r>
              <a:rPr lang="en-US" sz="2400" b="0" i="0" dirty="0">
                <a:solidFill>
                  <a:srgbClr val="273239"/>
                </a:solidFill>
                <a:effectLst/>
                <a:latin typeface="Nunito" pitchFamily="2" charset="0"/>
              </a:rPr>
              <a:t>to each and every single one of them.</a:t>
            </a:r>
          </a:p>
          <a:p>
            <a:pPr algn="just" fontAlgn="base">
              <a:buFont typeface="Arial" panose="020B0604020202020204" pitchFamily="34" charset="0"/>
              <a:buChar char="•"/>
            </a:pPr>
            <a:r>
              <a:rPr lang="en-US" sz="2400" b="0" i="0" dirty="0">
                <a:solidFill>
                  <a:srgbClr val="273239"/>
                </a:solidFill>
                <a:effectLst/>
                <a:latin typeface="Nunito" pitchFamily="2" charset="0"/>
              </a:rPr>
              <a:t>A specific </a:t>
            </a:r>
            <a:r>
              <a:rPr lang="en-US" sz="2400" b="0" i="1" dirty="0">
                <a:solidFill>
                  <a:srgbClr val="FF0000"/>
                </a:solidFill>
                <a:effectLst/>
                <a:latin typeface="Nunito" pitchFamily="2" charset="0"/>
              </a:rPr>
              <a:t>Byte Number</a:t>
            </a:r>
            <a:r>
              <a:rPr lang="en-US" sz="2400" b="0" i="0" dirty="0">
                <a:solidFill>
                  <a:srgbClr val="FF0000"/>
                </a:solidFill>
                <a:effectLst/>
                <a:latin typeface="Nunito" pitchFamily="2" charset="0"/>
              </a:rPr>
              <a:t> </a:t>
            </a:r>
            <a:r>
              <a:rPr lang="en-US" sz="2400" b="0" i="0" dirty="0">
                <a:solidFill>
                  <a:srgbClr val="273239"/>
                </a:solidFill>
                <a:effectLst/>
                <a:latin typeface="Nunito" pitchFamily="2" charset="0"/>
              </a:rPr>
              <a:t>is assigned to data bytes that are to be transferred while segments are assigned </a:t>
            </a:r>
            <a:r>
              <a:rPr lang="en-US" sz="2400" b="0" i="1" dirty="0">
                <a:solidFill>
                  <a:srgbClr val="273239"/>
                </a:solidFill>
                <a:effectLst/>
                <a:latin typeface="Nunito" pitchFamily="2" charset="0"/>
              </a:rPr>
              <a:t>sequence numbers</a:t>
            </a:r>
            <a:r>
              <a:rPr lang="en-US" sz="2400" b="0" i="0" dirty="0">
                <a:solidFill>
                  <a:srgbClr val="273239"/>
                </a:solidFill>
                <a:effectLst/>
                <a:latin typeface="Nunito" pitchFamily="2" charset="0"/>
              </a:rPr>
              <a:t>.</a:t>
            </a:r>
          </a:p>
          <a:p>
            <a:pPr algn="just" fontAlgn="base">
              <a:buFont typeface="Arial" panose="020B0604020202020204" pitchFamily="34" charset="0"/>
              <a:buChar char="•"/>
            </a:pPr>
            <a:r>
              <a:rPr lang="en-US" sz="2400" b="0" i="1" dirty="0">
                <a:solidFill>
                  <a:srgbClr val="FF0000"/>
                </a:solidFill>
                <a:effectLst/>
                <a:latin typeface="Nunito" pitchFamily="2" charset="0"/>
              </a:rPr>
              <a:t>Acknowledgment Numbers</a:t>
            </a:r>
            <a:r>
              <a:rPr lang="en-US" sz="2400" b="0" i="0" dirty="0">
                <a:solidFill>
                  <a:srgbClr val="FF0000"/>
                </a:solidFill>
                <a:effectLst/>
                <a:latin typeface="Nunito" pitchFamily="2" charset="0"/>
              </a:rPr>
              <a:t> </a:t>
            </a:r>
            <a:r>
              <a:rPr lang="en-US" sz="2400" b="0" i="0" dirty="0">
                <a:solidFill>
                  <a:srgbClr val="273239"/>
                </a:solidFill>
                <a:effectLst/>
                <a:latin typeface="Nunito" pitchFamily="2" charset="0"/>
              </a:rPr>
              <a:t>are assigned to received segments.</a:t>
            </a:r>
          </a:p>
          <a:p>
            <a:pPr marL="0" indent="0" algn="just" fontAlgn="base">
              <a:buNone/>
            </a:pPr>
            <a:r>
              <a:rPr lang="en-US" sz="2400" b="1" i="0" dirty="0">
                <a:solidFill>
                  <a:srgbClr val="273239"/>
                </a:solidFill>
                <a:effectLst/>
                <a:latin typeface="Nunito" pitchFamily="2" charset="0"/>
              </a:rPr>
              <a:t>2. Connection Oriented</a:t>
            </a:r>
          </a:p>
          <a:p>
            <a:pPr algn="just" fontAlgn="base">
              <a:buFont typeface="Arial" panose="020B0604020202020204" pitchFamily="34" charset="0"/>
              <a:buChar char="•"/>
            </a:pPr>
            <a:r>
              <a:rPr lang="en-US" sz="2400" b="0" i="0" dirty="0">
                <a:solidFill>
                  <a:srgbClr val="273239"/>
                </a:solidFill>
                <a:effectLst/>
                <a:latin typeface="Nunito" pitchFamily="2" charset="0"/>
              </a:rPr>
              <a:t>It means sender and receiver are </a:t>
            </a:r>
            <a:r>
              <a:rPr lang="en-US" sz="2400" b="1" i="0" dirty="0">
                <a:solidFill>
                  <a:srgbClr val="FF0000"/>
                </a:solidFill>
                <a:effectLst/>
                <a:latin typeface="Nunito" pitchFamily="2" charset="0"/>
              </a:rPr>
              <a:t>connected </a:t>
            </a:r>
            <a:r>
              <a:rPr lang="en-US" sz="2400" b="0" i="0" dirty="0">
                <a:solidFill>
                  <a:srgbClr val="273239"/>
                </a:solidFill>
                <a:effectLst/>
                <a:latin typeface="Nunito" pitchFamily="2" charset="0"/>
              </a:rPr>
              <a:t>to each other till the completion of the process.</a:t>
            </a:r>
          </a:p>
          <a:p>
            <a:pPr algn="just" fontAlgn="base">
              <a:buFont typeface="Arial" panose="020B0604020202020204" pitchFamily="34" charset="0"/>
              <a:buChar char="•"/>
            </a:pPr>
            <a:r>
              <a:rPr lang="en-US" sz="2400" b="0" i="0" dirty="0">
                <a:solidFill>
                  <a:srgbClr val="273239"/>
                </a:solidFill>
                <a:effectLst/>
                <a:latin typeface="Nunito" pitchFamily="2" charset="0"/>
              </a:rPr>
              <a:t>The order of the data is maintained i.e. order remains same before and after transmission.</a:t>
            </a:r>
          </a:p>
          <a:p>
            <a:pPr marL="0" indent="0" algn="just" fontAlgn="base">
              <a:buNone/>
            </a:pPr>
            <a:r>
              <a:rPr lang="en-US" sz="2400" b="1" i="0" dirty="0">
                <a:solidFill>
                  <a:srgbClr val="273239"/>
                </a:solidFill>
                <a:effectLst/>
                <a:latin typeface="Nunito" pitchFamily="2" charset="0"/>
              </a:rPr>
              <a:t>3. Full Duplex</a:t>
            </a:r>
          </a:p>
          <a:p>
            <a:pPr algn="just" fontAlgn="base">
              <a:buFont typeface="Arial" panose="020B0604020202020204" pitchFamily="34" charset="0"/>
              <a:buChar char="•"/>
            </a:pPr>
            <a:r>
              <a:rPr lang="en-US" sz="2400" b="0" i="0" dirty="0">
                <a:solidFill>
                  <a:srgbClr val="273239"/>
                </a:solidFill>
                <a:effectLst/>
                <a:latin typeface="Nunito" pitchFamily="2" charset="0"/>
              </a:rPr>
              <a:t>In TCP data can be </a:t>
            </a:r>
            <a:r>
              <a:rPr lang="en-US" sz="2400" b="1" i="0" dirty="0">
                <a:solidFill>
                  <a:srgbClr val="FF0000"/>
                </a:solidFill>
                <a:effectLst/>
                <a:latin typeface="Nunito" pitchFamily="2" charset="0"/>
              </a:rPr>
              <a:t>transmitted from receiver to the sender or vice – versa</a:t>
            </a:r>
            <a:r>
              <a:rPr lang="en-US" sz="2400" b="0" i="0" dirty="0">
                <a:solidFill>
                  <a:srgbClr val="273239"/>
                </a:solidFill>
                <a:effectLst/>
                <a:latin typeface="Nunito" pitchFamily="2" charset="0"/>
              </a:rPr>
              <a:t> at the same time.</a:t>
            </a:r>
          </a:p>
          <a:p>
            <a:pPr algn="just" fontAlgn="base">
              <a:buFont typeface="Arial" panose="020B0604020202020204" pitchFamily="34" charset="0"/>
              <a:buChar char="•"/>
            </a:pPr>
            <a:r>
              <a:rPr lang="en-US" sz="2400" b="0" i="0" dirty="0">
                <a:solidFill>
                  <a:srgbClr val="273239"/>
                </a:solidFill>
                <a:effectLst/>
                <a:latin typeface="Nunito" pitchFamily="2" charset="0"/>
              </a:rPr>
              <a:t>It increases efficiency of data flow between sender and receiver. </a:t>
            </a:r>
          </a:p>
        </p:txBody>
      </p:sp>
      <p:pic>
        <p:nvPicPr>
          <p:cNvPr id="4" name="Picture 3">
            <a:extLst>
              <a:ext uri="{FF2B5EF4-FFF2-40B4-BE49-F238E27FC236}">
                <a16:creationId xmlns:a16="http://schemas.microsoft.com/office/drawing/2014/main" id="{86B49AE4-59A5-C12A-C28D-F9AFB5D8F5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065291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8229600" cy="639763"/>
          </a:xfrm>
        </p:spPr>
        <p:txBody>
          <a:bodyPr>
            <a:normAutofit fontScale="90000"/>
          </a:bodyPr>
          <a:lstStyle/>
          <a:p>
            <a:r>
              <a:rPr lang="en-US" dirty="0">
                <a:solidFill>
                  <a:schemeClr val="bg1"/>
                </a:solidFill>
                <a:latin typeface="erdana"/>
              </a:rPr>
              <a:t>LAN(Local Area Network)</a:t>
            </a:r>
            <a:endParaRPr lang="en-US" dirty="0"/>
          </a:p>
        </p:txBody>
      </p:sp>
      <p:pic>
        <p:nvPicPr>
          <p:cNvPr id="1026" name="Picture 2" descr="C:\Users\lenovo\Desktop\COMPUETR NETWORKS NOTES\LANs.PNG"/>
          <p:cNvPicPr>
            <a:picLocks noChangeAspect="1" noChangeArrowheads="1"/>
          </p:cNvPicPr>
          <p:nvPr/>
        </p:nvPicPr>
        <p:blipFill>
          <a:blip r:embed="rId2"/>
          <a:srcRect/>
          <a:stretch>
            <a:fillRect/>
          </a:stretch>
        </p:blipFill>
        <p:spPr bwMode="auto">
          <a:xfrm>
            <a:off x="0" y="1309688"/>
            <a:ext cx="9144000" cy="5243512"/>
          </a:xfrm>
          <a:prstGeom prst="rect">
            <a:avLst/>
          </a:prstGeom>
          <a:noFill/>
        </p:spPr>
      </p:pic>
      <p:pic>
        <p:nvPicPr>
          <p:cNvPr id="3" name="Picture 2">
            <a:extLst>
              <a:ext uri="{FF2B5EF4-FFF2-40B4-BE49-F238E27FC236}">
                <a16:creationId xmlns:a16="http://schemas.microsoft.com/office/drawing/2014/main" id="{CC15852C-A76D-16E7-49EF-52D1E89BD9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Features of TCP/IP</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14400"/>
            <a:ext cx="9144000" cy="5943600"/>
          </a:xfrm>
        </p:spPr>
        <p:txBody>
          <a:bodyPr>
            <a:normAutofit fontScale="92500" lnSpcReduction="10000"/>
          </a:bodyPr>
          <a:lstStyle/>
          <a:p>
            <a:pPr marL="0" indent="0" algn="just" fontAlgn="base">
              <a:buNone/>
            </a:pPr>
            <a:r>
              <a:rPr lang="en-US" sz="2400" b="1" i="0" dirty="0">
                <a:solidFill>
                  <a:srgbClr val="273239"/>
                </a:solidFill>
                <a:effectLst/>
                <a:latin typeface="Nunito" pitchFamily="2" charset="0"/>
              </a:rPr>
              <a:t>4. Flow Control</a:t>
            </a:r>
          </a:p>
          <a:p>
            <a:pPr algn="just" fontAlgn="base">
              <a:buFont typeface="Arial" panose="020B0604020202020204" pitchFamily="34" charset="0"/>
              <a:buChar char="•"/>
            </a:pPr>
            <a:r>
              <a:rPr lang="en-US" sz="2400" b="0" i="0" dirty="0">
                <a:solidFill>
                  <a:srgbClr val="273239"/>
                </a:solidFill>
                <a:effectLst/>
                <a:latin typeface="Nunito" pitchFamily="2" charset="0"/>
              </a:rPr>
              <a:t>Flow control limits the rate at which a sender transfers data. This is done to ensure reliable delivery.</a:t>
            </a:r>
          </a:p>
          <a:p>
            <a:pPr algn="just" fontAlgn="base">
              <a:buFont typeface="Arial" panose="020B0604020202020204" pitchFamily="34" charset="0"/>
              <a:buChar char="•"/>
            </a:pPr>
            <a:r>
              <a:rPr lang="en-US" sz="2400" b="0" i="0" dirty="0">
                <a:solidFill>
                  <a:srgbClr val="273239"/>
                </a:solidFill>
                <a:effectLst/>
                <a:latin typeface="Nunito" pitchFamily="2" charset="0"/>
              </a:rPr>
              <a:t>The receiver continually hints to the sender on </a:t>
            </a:r>
            <a:r>
              <a:rPr lang="en-US" sz="2400" b="1" i="0" dirty="0">
                <a:solidFill>
                  <a:srgbClr val="FF0000"/>
                </a:solidFill>
                <a:effectLst/>
                <a:latin typeface="Nunito" pitchFamily="2" charset="0"/>
              </a:rPr>
              <a:t>how much data can be received (using a sliding window)</a:t>
            </a:r>
          </a:p>
          <a:p>
            <a:pPr marL="0" indent="0" algn="just" fontAlgn="base">
              <a:buNone/>
            </a:pPr>
            <a:r>
              <a:rPr lang="en-US" sz="2400" b="1" i="0" dirty="0">
                <a:solidFill>
                  <a:srgbClr val="273239"/>
                </a:solidFill>
                <a:effectLst/>
                <a:latin typeface="Nunito" pitchFamily="2" charset="0"/>
              </a:rPr>
              <a:t>5. Error Control</a:t>
            </a:r>
          </a:p>
          <a:p>
            <a:pPr algn="just" fontAlgn="base">
              <a:buFont typeface="Arial" panose="020B0604020202020204" pitchFamily="34" charset="0"/>
              <a:buChar char="•"/>
            </a:pPr>
            <a:r>
              <a:rPr lang="en-US" sz="2400" b="0" i="0" dirty="0">
                <a:solidFill>
                  <a:srgbClr val="273239"/>
                </a:solidFill>
                <a:effectLst/>
                <a:latin typeface="Nunito" pitchFamily="2" charset="0"/>
              </a:rPr>
              <a:t>TCP implements an error control mechanism for reliable data transfer</a:t>
            </a:r>
          </a:p>
          <a:p>
            <a:pPr algn="just" fontAlgn="base">
              <a:buFont typeface="Arial" panose="020B0604020202020204" pitchFamily="34" charset="0"/>
              <a:buChar char="•"/>
            </a:pPr>
            <a:r>
              <a:rPr lang="en-US" sz="2400" b="0" i="0" dirty="0">
                <a:solidFill>
                  <a:srgbClr val="273239"/>
                </a:solidFill>
                <a:effectLst/>
                <a:latin typeface="Nunito" pitchFamily="2" charset="0"/>
              </a:rPr>
              <a:t>Error control is byte-oriented</a:t>
            </a:r>
          </a:p>
          <a:p>
            <a:pPr algn="just" fontAlgn="base">
              <a:buFont typeface="Arial" panose="020B0604020202020204" pitchFamily="34" charset="0"/>
              <a:buChar char="•"/>
            </a:pPr>
            <a:r>
              <a:rPr lang="en-US" sz="2400" b="0" i="0" dirty="0">
                <a:solidFill>
                  <a:srgbClr val="273239"/>
                </a:solidFill>
                <a:effectLst/>
                <a:latin typeface="Nunito" pitchFamily="2" charset="0"/>
              </a:rPr>
              <a:t>Segments are checked for </a:t>
            </a:r>
            <a:r>
              <a:rPr lang="en-US" sz="2400" b="1" i="0" dirty="0">
                <a:solidFill>
                  <a:srgbClr val="FF0000"/>
                </a:solidFill>
                <a:effectLst/>
                <a:latin typeface="Nunito" pitchFamily="2" charset="0"/>
              </a:rPr>
              <a:t>error detection</a:t>
            </a:r>
          </a:p>
          <a:p>
            <a:pPr algn="just" fontAlgn="base">
              <a:buFont typeface="Arial" panose="020B0604020202020204" pitchFamily="34" charset="0"/>
              <a:buChar char="•"/>
            </a:pPr>
            <a:r>
              <a:rPr lang="en-US" sz="2400" b="0" i="0" dirty="0">
                <a:solidFill>
                  <a:srgbClr val="273239"/>
                </a:solidFill>
                <a:effectLst/>
                <a:latin typeface="Nunito" pitchFamily="2" charset="0"/>
              </a:rPr>
              <a:t>Error Control includes – </a:t>
            </a:r>
            <a:r>
              <a:rPr lang="en-US" sz="2400" b="0" i="1" dirty="0">
                <a:solidFill>
                  <a:srgbClr val="273239"/>
                </a:solidFill>
                <a:effectLst/>
                <a:latin typeface="Nunito" pitchFamily="2" charset="0"/>
              </a:rPr>
              <a:t>Corrupted Segment &amp; Lost Segment Management, Out-of-order segments, Duplicate segments</a:t>
            </a:r>
            <a:r>
              <a:rPr lang="en-US" sz="2400" b="0" i="0" dirty="0">
                <a:solidFill>
                  <a:srgbClr val="273239"/>
                </a:solidFill>
                <a:effectLst/>
                <a:latin typeface="Nunito" pitchFamily="2" charset="0"/>
              </a:rPr>
              <a:t>, etc.</a:t>
            </a:r>
          </a:p>
          <a:p>
            <a:pPr marL="0" indent="0" algn="just" fontAlgn="base">
              <a:buNone/>
            </a:pPr>
            <a:r>
              <a:rPr lang="en-US" sz="2400" b="1" i="0" dirty="0">
                <a:solidFill>
                  <a:srgbClr val="273239"/>
                </a:solidFill>
                <a:effectLst/>
                <a:latin typeface="Nunito" pitchFamily="2" charset="0"/>
              </a:rPr>
              <a:t>6. Congestion Control</a:t>
            </a:r>
          </a:p>
          <a:p>
            <a:pPr algn="just" fontAlgn="base">
              <a:buFont typeface="Arial" panose="020B0604020202020204" pitchFamily="34" charset="0"/>
              <a:buChar char="•"/>
            </a:pPr>
            <a:r>
              <a:rPr lang="en-US" sz="2400" b="0" i="0" dirty="0">
                <a:solidFill>
                  <a:srgbClr val="273239"/>
                </a:solidFill>
                <a:effectLst/>
                <a:latin typeface="Nunito" pitchFamily="2" charset="0"/>
              </a:rPr>
              <a:t>TCP takes into account the level of </a:t>
            </a:r>
            <a:r>
              <a:rPr lang="en-US" sz="2400" b="0" i="0" dirty="0">
                <a:solidFill>
                  <a:srgbClr val="FF0000"/>
                </a:solidFill>
                <a:effectLst/>
                <a:latin typeface="Nunito" pitchFamily="2" charset="0"/>
              </a:rPr>
              <a:t>congestion in the network</a:t>
            </a:r>
          </a:p>
          <a:p>
            <a:pPr algn="just" fontAlgn="base">
              <a:buFont typeface="Arial" panose="020B0604020202020204" pitchFamily="34" charset="0"/>
              <a:buChar char="•"/>
            </a:pPr>
            <a:r>
              <a:rPr lang="en-US" sz="2400" b="0" i="0" dirty="0">
                <a:solidFill>
                  <a:srgbClr val="273239"/>
                </a:solidFill>
                <a:effectLst/>
                <a:latin typeface="Nunito" pitchFamily="2" charset="0"/>
              </a:rPr>
              <a:t>Congestion level is determined by the amount of data sent by a sender</a:t>
            </a:r>
          </a:p>
        </p:txBody>
      </p:sp>
      <p:pic>
        <p:nvPicPr>
          <p:cNvPr id="4" name="Picture 3">
            <a:extLst>
              <a:ext uri="{FF2B5EF4-FFF2-40B4-BE49-F238E27FC236}">
                <a16:creationId xmlns:a16="http://schemas.microsoft.com/office/drawing/2014/main" id="{1D529BC4-1F86-7A51-D567-17EF5A3586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5590206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4400"/>
            <a:ext cx="9144000" cy="5943600"/>
          </a:xfrm>
        </p:spPr>
        <p:txBody>
          <a:bodyPr>
            <a:normAutofit fontScale="92500" lnSpcReduction="20000"/>
          </a:bodyPr>
          <a:lstStyle/>
          <a:p>
            <a:pPr marL="0" indent="0" algn="just" fontAlgn="base">
              <a:buNone/>
            </a:pPr>
            <a:r>
              <a:rPr lang="en-US" b="1" i="0" dirty="0">
                <a:solidFill>
                  <a:srgbClr val="273239"/>
                </a:solidFill>
                <a:effectLst/>
                <a:latin typeface="Nunito" pitchFamily="2" charset="0"/>
              </a:rPr>
              <a:t>Advantages</a:t>
            </a:r>
          </a:p>
          <a:p>
            <a:pPr algn="just" fontAlgn="base">
              <a:buFont typeface="Arial" panose="020B0604020202020204" pitchFamily="34" charset="0"/>
              <a:buChar char="•"/>
            </a:pPr>
            <a:r>
              <a:rPr lang="en-US" b="0" i="0" dirty="0">
                <a:solidFill>
                  <a:srgbClr val="273239"/>
                </a:solidFill>
                <a:effectLst/>
                <a:latin typeface="Nunito" pitchFamily="2" charset="0"/>
              </a:rPr>
              <a:t>It is a </a:t>
            </a:r>
            <a:r>
              <a:rPr lang="en-US" b="0" i="0" dirty="0">
                <a:solidFill>
                  <a:srgbClr val="FF0000"/>
                </a:solidFill>
                <a:effectLst/>
                <a:latin typeface="Nunito" pitchFamily="2" charset="0"/>
              </a:rPr>
              <a:t>reliable protocol.</a:t>
            </a:r>
          </a:p>
          <a:p>
            <a:pPr algn="just" fontAlgn="base">
              <a:buFont typeface="Arial" panose="020B0604020202020204" pitchFamily="34" charset="0"/>
              <a:buChar char="•"/>
            </a:pPr>
            <a:r>
              <a:rPr lang="en-US" b="0" i="0" dirty="0">
                <a:solidFill>
                  <a:srgbClr val="273239"/>
                </a:solidFill>
                <a:effectLst/>
                <a:latin typeface="Nunito" pitchFamily="2" charset="0"/>
              </a:rPr>
              <a:t>It provides an </a:t>
            </a:r>
            <a:r>
              <a:rPr lang="en-US" b="0" i="0" dirty="0">
                <a:solidFill>
                  <a:srgbClr val="FF0000"/>
                </a:solidFill>
                <a:effectLst/>
                <a:latin typeface="Nunito" pitchFamily="2" charset="0"/>
              </a:rPr>
              <a:t>error-checking</a:t>
            </a:r>
            <a:r>
              <a:rPr lang="en-US" b="0" i="0" dirty="0">
                <a:solidFill>
                  <a:srgbClr val="273239"/>
                </a:solidFill>
                <a:effectLst/>
                <a:latin typeface="Nunito" pitchFamily="2" charset="0"/>
              </a:rPr>
              <a:t> mechanism as well as one for recovery.</a:t>
            </a:r>
          </a:p>
          <a:p>
            <a:pPr algn="just" fontAlgn="base">
              <a:buFont typeface="Arial" panose="020B0604020202020204" pitchFamily="34" charset="0"/>
              <a:buChar char="•"/>
            </a:pPr>
            <a:r>
              <a:rPr lang="en-US" b="0" i="0" dirty="0">
                <a:solidFill>
                  <a:srgbClr val="273239"/>
                </a:solidFill>
                <a:effectLst/>
                <a:latin typeface="Nunito" pitchFamily="2" charset="0"/>
              </a:rPr>
              <a:t>It gives </a:t>
            </a:r>
            <a:r>
              <a:rPr lang="en-US" b="0" i="0" dirty="0">
                <a:solidFill>
                  <a:srgbClr val="FF0000"/>
                </a:solidFill>
                <a:effectLst/>
                <a:latin typeface="Nunito" pitchFamily="2" charset="0"/>
              </a:rPr>
              <a:t>flow control.</a:t>
            </a:r>
          </a:p>
          <a:p>
            <a:pPr algn="just" fontAlgn="base">
              <a:buFont typeface="Arial" panose="020B0604020202020204" pitchFamily="34" charset="0"/>
              <a:buChar char="•"/>
            </a:pPr>
            <a:r>
              <a:rPr lang="en-US" b="0" i="0" dirty="0">
                <a:solidFill>
                  <a:srgbClr val="273239"/>
                </a:solidFill>
                <a:effectLst/>
                <a:latin typeface="Nunito" pitchFamily="2" charset="0"/>
              </a:rPr>
              <a:t>It makes sure that the data reaches the proper destination in the </a:t>
            </a:r>
            <a:r>
              <a:rPr lang="en-US" b="0" i="0" dirty="0">
                <a:solidFill>
                  <a:srgbClr val="FF0000"/>
                </a:solidFill>
                <a:effectLst/>
                <a:latin typeface="Nunito" pitchFamily="2" charset="0"/>
              </a:rPr>
              <a:t>exact order </a:t>
            </a:r>
            <a:r>
              <a:rPr lang="en-US" b="0" i="0" dirty="0">
                <a:solidFill>
                  <a:srgbClr val="273239"/>
                </a:solidFill>
                <a:effectLst/>
                <a:latin typeface="Nunito" pitchFamily="2" charset="0"/>
              </a:rPr>
              <a:t>that it was sent.</a:t>
            </a:r>
          </a:p>
          <a:p>
            <a:pPr algn="just" fontAlgn="base">
              <a:buFont typeface="Arial" panose="020B0604020202020204" pitchFamily="34" charset="0"/>
              <a:buChar char="•"/>
            </a:pPr>
            <a:r>
              <a:rPr lang="en-US" b="0" i="0" dirty="0">
                <a:solidFill>
                  <a:srgbClr val="FF0000"/>
                </a:solidFill>
                <a:effectLst/>
                <a:latin typeface="Nunito" pitchFamily="2" charset="0"/>
              </a:rPr>
              <a:t>Open Protocol, </a:t>
            </a:r>
            <a:r>
              <a:rPr lang="en-US" b="0" i="0" dirty="0">
                <a:solidFill>
                  <a:srgbClr val="273239"/>
                </a:solidFill>
                <a:effectLst/>
                <a:latin typeface="Nunito" pitchFamily="2" charset="0"/>
              </a:rPr>
              <a:t>not owned by any organization or individual.</a:t>
            </a:r>
          </a:p>
          <a:p>
            <a:pPr algn="just" fontAlgn="base">
              <a:buFont typeface="Arial" panose="020B0604020202020204" pitchFamily="34" charset="0"/>
              <a:buChar char="•"/>
            </a:pPr>
            <a:r>
              <a:rPr lang="en-US" b="0" i="0" dirty="0">
                <a:solidFill>
                  <a:srgbClr val="273239"/>
                </a:solidFill>
                <a:effectLst/>
                <a:latin typeface="Nunito" pitchFamily="2" charset="0"/>
              </a:rPr>
              <a:t>It assigns an </a:t>
            </a:r>
            <a:r>
              <a:rPr lang="en-US" b="0" i="0" dirty="0">
                <a:solidFill>
                  <a:srgbClr val="FF0000"/>
                </a:solidFill>
                <a:effectLst/>
                <a:latin typeface="Nunito" pitchFamily="2" charset="0"/>
              </a:rPr>
              <a:t>IP address </a:t>
            </a:r>
            <a:r>
              <a:rPr lang="en-US" b="0" i="0" dirty="0">
                <a:solidFill>
                  <a:srgbClr val="273239"/>
                </a:solidFill>
                <a:effectLst/>
                <a:latin typeface="Nunito" pitchFamily="2" charset="0"/>
              </a:rPr>
              <a:t>to each computer on the network and a </a:t>
            </a:r>
            <a:r>
              <a:rPr lang="en-US" b="0" i="0" dirty="0">
                <a:solidFill>
                  <a:srgbClr val="FF0000"/>
                </a:solidFill>
                <a:effectLst/>
                <a:latin typeface="Nunito" pitchFamily="2" charset="0"/>
              </a:rPr>
              <a:t>domain name </a:t>
            </a:r>
            <a:r>
              <a:rPr lang="en-US" b="0" i="0" dirty="0">
                <a:solidFill>
                  <a:srgbClr val="273239"/>
                </a:solidFill>
                <a:effectLst/>
                <a:latin typeface="Nunito" pitchFamily="2" charset="0"/>
              </a:rPr>
              <a:t>to each site thus making each device site to be distinguishable over the network.</a:t>
            </a:r>
          </a:p>
        </p:txBody>
      </p:sp>
    </p:spTree>
    <p:extLst>
      <p:ext uri="{BB962C8B-B14F-4D97-AF65-F5344CB8AC3E}">
        <p14:creationId xmlns:p14="http://schemas.microsoft.com/office/powerpoint/2010/main" val="3600555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4400"/>
            <a:ext cx="9144000" cy="5943600"/>
          </a:xfrm>
        </p:spPr>
        <p:txBody>
          <a:bodyPr>
            <a:normAutofit lnSpcReduction="10000"/>
          </a:bodyPr>
          <a:lstStyle/>
          <a:p>
            <a:pPr marL="0" indent="0" algn="just" fontAlgn="base">
              <a:buNone/>
            </a:pPr>
            <a:r>
              <a:rPr lang="en-US" b="1" i="0" dirty="0">
                <a:solidFill>
                  <a:srgbClr val="273239"/>
                </a:solidFill>
                <a:effectLst/>
                <a:latin typeface="Nunito" pitchFamily="2" charset="0"/>
              </a:rPr>
              <a:t>Disadvantages</a:t>
            </a:r>
          </a:p>
          <a:p>
            <a:pPr algn="just" fontAlgn="base">
              <a:buFont typeface="Arial" panose="020B0604020202020204" pitchFamily="34" charset="0"/>
              <a:buChar char="•"/>
            </a:pPr>
            <a:r>
              <a:rPr lang="en-US" b="0" i="0" dirty="0">
                <a:solidFill>
                  <a:srgbClr val="273239"/>
                </a:solidFill>
                <a:effectLst/>
                <a:latin typeface="Nunito" pitchFamily="2" charset="0"/>
              </a:rPr>
              <a:t>TCP is made for Wide Area Networks, thus its size can become an issue for </a:t>
            </a:r>
            <a:r>
              <a:rPr lang="en-US" b="0" i="0" dirty="0">
                <a:solidFill>
                  <a:srgbClr val="FF0000"/>
                </a:solidFill>
                <a:effectLst/>
                <a:latin typeface="Nunito" pitchFamily="2" charset="0"/>
              </a:rPr>
              <a:t>small networks </a:t>
            </a:r>
            <a:r>
              <a:rPr lang="en-US" b="0" i="0" dirty="0">
                <a:solidFill>
                  <a:srgbClr val="273239"/>
                </a:solidFill>
                <a:effectLst/>
                <a:latin typeface="Nunito" pitchFamily="2" charset="0"/>
              </a:rPr>
              <a:t>with low resources.</a:t>
            </a:r>
          </a:p>
          <a:p>
            <a:pPr algn="just" fontAlgn="base">
              <a:buFont typeface="Arial" panose="020B0604020202020204" pitchFamily="34" charset="0"/>
              <a:buChar char="•"/>
            </a:pPr>
            <a:r>
              <a:rPr lang="en-US" b="0" i="0" dirty="0">
                <a:solidFill>
                  <a:srgbClr val="273239"/>
                </a:solidFill>
                <a:effectLst/>
                <a:latin typeface="Nunito" pitchFamily="2" charset="0"/>
              </a:rPr>
              <a:t>TCP runs </a:t>
            </a:r>
            <a:r>
              <a:rPr lang="en-US" b="0" i="0" dirty="0">
                <a:effectLst/>
                <a:latin typeface="Nunito" pitchFamily="2" charset="0"/>
              </a:rPr>
              <a:t>several</a:t>
            </a:r>
            <a:r>
              <a:rPr lang="en-US" b="0" i="0" dirty="0">
                <a:solidFill>
                  <a:srgbClr val="273239"/>
                </a:solidFill>
                <a:effectLst/>
                <a:latin typeface="Nunito" pitchFamily="2" charset="0"/>
              </a:rPr>
              <a:t> layers so it can </a:t>
            </a:r>
            <a:r>
              <a:rPr lang="en-US" b="0" i="0" dirty="0">
                <a:solidFill>
                  <a:srgbClr val="FF0000"/>
                </a:solidFill>
                <a:effectLst/>
                <a:latin typeface="Nunito" pitchFamily="2" charset="0"/>
              </a:rPr>
              <a:t>slow down the speed</a:t>
            </a:r>
            <a:r>
              <a:rPr lang="en-US" b="0" i="0" dirty="0">
                <a:solidFill>
                  <a:srgbClr val="273239"/>
                </a:solidFill>
                <a:effectLst/>
                <a:latin typeface="Nunito" pitchFamily="2" charset="0"/>
              </a:rPr>
              <a:t> of the network.</a:t>
            </a:r>
          </a:p>
          <a:p>
            <a:pPr algn="just" fontAlgn="base">
              <a:buFont typeface="Arial" panose="020B0604020202020204" pitchFamily="34" charset="0"/>
              <a:buChar char="•"/>
            </a:pPr>
            <a:r>
              <a:rPr lang="en-US" b="0" i="0" dirty="0">
                <a:solidFill>
                  <a:srgbClr val="273239"/>
                </a:solidFill>
                <a:effectLst/>
                <a:latin typeface="Nunito" pitchFamily="2" charset="0"/>
              </a:rPr>
              <a:t>It is not generic in nature. Meaning, it cannot represent any protocol stack other than the TCP/IP suite. E.g., it cannot work with a Bluetooth connection.</a:t>
            </a:r>
          </a:p>
          <a:p>
            <a:pPr algn="just" fontAlgn="base">
              <a:buFont typeface="Arial" panose="020B0604020202020204" pitchFamily="34" charset="0"/>
              <a:buChar char="•"/>
            </a:pPr>
            <a:r>
              <a:rPr lang="en-US" b="0" i="0" dirty="0">
                <a:solidFill>
                  <a:srgbClr val="273239"/>
                </a:solidFill>
                <a:effectLst/>
                <a:latin typeface="Nunito" pitchFamily="2" charset="0"/>
              </a:rPr>
              <a:t>No modifications since their development around 30 years ago.</a:t>
            </a:r>
          </a:p>
        </p:txBody>
      </p:sp>
    </p:spTree>
    <p:extLst>
      <p:ext uri="{BB962C8B-B14F-4D97-AF65-F5344CB8AC3E}">
        <p14:creationId xmlns:p14="http://schemas.microsoft.com/office/powerpoint/2010/main" val="41658527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381000" y="1143000"/>
            <a:ext cx="8305800" cy="52578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8D8B32D2-5FE7-DED0-F5C0-0381D3D339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TCP segment format</a:t>
            </a:r>
          </a:p>
        </p:txBody>
      </p:sp>
      <p:pic>
        <p:nvPicPr>
          <p:cNvPr id="1026" name="Picture 2"/>
          <p:cNvPicPr>
            <a:picLocks noGrp="1" noChangeAspect="1" noChangeArrowheads="1"/>
          </p:cNvPicPr>
          <p:nvPr>
            <p:ph idx="1"/>
          </p:nvPr>
        </p:nvPicPr>
        <p:blipFill>
          <a:blip r:embed="rId2"/>
          <a:srcRect/>
          <a:stretch>
            <a:fillRect/>
          </a:stretch>
        </p:blipFill>
        <p:spPr bwMode="auto">
          <a:xfrm>
            <a:off x="0" y="990600"/>
            <a:ext cx="9144000" cy="5867400"/>
          </a:xfrm>
          <a:prstGeom prst="rect">
            <a:avLst/>
          </a:prstGeom>
          <a:noFill/>
          <a:ln w="9525">
            <a:noFill/>
            <a:miter lim="800000"/>
            <a:headEnd/>
            <a:tailEnd/>
          </a:ln>
          <a:effectLst/>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TCP segment format</a:t>
            </a:r>
          </a:p>
        </p:txBody>
      </p:sp>
      <p:sp>
        <p:nvSpPr>
          <p:cNvPr id="6" name="TextBox 5">
            <a:extLst>
              <a:ext uri="{FF2B5EF4-FFF2-40B4-BE49-F238E27FC236}">
                <a16:creationId xmlns:a16="http://schemas.microsoft.com/office/drawing/2014/main" id="{227D0EF9-769A-7E25-35A1-DD3C178F0D4E}"/>
              </a:ext>
            </a:extLst>
          </p:cNvPr>
          <p:cNvSpPr txBox="1"/>
          <p:nvPr/>
        </p:nvSpPr>
        <p:spPr>
          <a:xfrm>
            <a:off x="0" y="838200"/>
            <a:ext cx="9144000" cy="6001643"/>
          </a:xfrm>
          <a:prstGeom prst="rect">
            <a:avLst/>
          </a:prstGeom>
          <a:noFill/>
        </p:spPr>
        <p:txBody>
          <a:bodyPr wrap="square">
            <a:spAutoFit/>
          </a:bodyPr>
          <a:lstStyle/>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Source port address:</a:t>
            </a:r>
            <a:r>
              <a:rPr lang="en-US" sz="2400" b="0" i="0" dirty="0">
                <a:solidFill>
                  <a:srgbClr val="000000"/>
                </a:solidFill>
                <a:effectLst/>
                <a:latin typeface="Times New Roman" panose="02020603050405020304" pitchFamily="18" charset="0"/>
                <a:cs typeface="Times New Roman" panose="02020603050405020304" pitchFamily="18" charset="0"/>
              </a:rPr>
              <a:t> It is used to define the </a:t>
            </a:r>
            <a:r>
              <a:rPr lang="en-US" sz="2400" b="1" i="0" dirty="0">
                <a:solidFill>
                  <a:srgbClr val="FF0000"/>
                </a:solidFill>
                <a:effectLst/>
                <a:latin typeface="Times New Roman" panose="02020603050405020304" pitchFamily="18" charset="0"/>
                <a:cs typeface="Times New Roman" panose="02020603050405020304" pitchFamily="18" charset="0"/>
              </a:rPr>
              <a:t>address of the application program in a source computer</a:t>
            </a:r>
            <a:r>
              <a:rPr lang="en-US" sz="2400" b="0" i="0" dirty="0">
                <a:solidFill>
                  <a:srgbClr val="000000"/>
                </a:solidFill>
                <a:effectLst/>
                <a:latin typeface="Times New Roman" panose="02020603050405020304" pitchFamily="18" charset="0"/>
                <a:cs typeface="Times New Roman" panose="02020603050405020304" pitchFamily="18" charset="0"/>
              </a:rPr>
              <a:t>. It is a 16-bit field.</a:t>
            </a: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Destination port address:</a:t>
            </a:r>
            <a:r>
              <a:rPr lang="en-US" sz="2400" b="0" i="0" dirty="0">
                <a:solidFill>
                  <a:srgbClr val="000000"/>
                </a:solidFill>
                <a:effectLst/>
                <a:latin typeface="Times New Roman" panose="02020603050405020304" pitchFamily="18" charset="0"/>
                <a:cs typeface="Times New Roman" panose="02020603050405020304" pitchFamily="18" charset="0"/>
              </a:rPr>
              <a:t> It is used to define the address of the application program in a destination computer. It is a 16-bit field.</a:t>
            </a: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Sequence number:</a:t>
            </a:r>
            <a:r>
              <a:rPr lang="en-US" sz="2400" b="0" i="0" dirty="0">
                <a:solidFill>
                  <a:srgbClr val="000000"/>
                </a:solidFill>
                <a:effectLst/>
                <a:latin typeface="Times New Roman" panose="02020603050405020304" pitchFamily="18" charset="0"/>
                <a:cs typeface="Times New Roman" panose="02020603050405020304" pitchFamily="18" charset="0"/>
              </a:rPr>
              <a:t> A stream of data is divided into two or more TCP </a:t>
            </a:r>
            <a:r>
              <a:rPr lang="en-US" sz="2400" b="0" i="0" dirty="0">
                <a:solidFill>
                  <a:srgbClr val="FF0000"/>
                </a:solidFill>
                <a:effectLst/>
                <a:latin typeface="Times New Roman" panose="02020603050405020304" pitchFamily="18" charset="0"/>
                <a:cs typeface="Times New Roman" panose="02020603050405020304" pitchFamily="18" charset="0"/>
              </a:rPr>
              <a:t>segments</a:t>
            </a:r>
            <a:r>
              <a:rPr lang="en-US" sz="2400" b="0" i="0" dirty="0">
                <a:solidFill>
                  <a:srgbClr val="000000"/>
                </a:solidFill>
                <a:effectLst/>
                <a:latin typeface="Times New Roman" panose="02020603050405020304" pitchFamily="18" charset="0"/>
                <a:cs typeface="Times New Roman" panose="02020603050405020304" pitchFamily="18" charset="0"/>
              </a:rPr>
              <a:t>. The 32-bit sequence number field represents the position of the data in an original data stream.</a:t>
            </a: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Acknowledgement number:</a:t>
            </a:r>
            <a:r>
              <a:rPr lang="en-US" sz="2400" b="0" i="0" dirty="0">
                <a:solidFill>
                  <a:srgbClr val="000000"/>
                </a:solidFill>
                <a:effectLst/>
                <a:latin typeface="Times New Roman" panose="02020603050405020304" pitchFamily="18" charset="0"/>
                <a:cs typeface="Times New Roman" panose="02020603050405020304" pitchFamily="18" charset="0"/>
              </a:rPr>
              <a:t> A 32-field acknowledgement number acknowledge the data from other communicating devices. If </a:t>
            </a:r>
            <a:r>
              <a:rPr lang="en-US" sz="2400" b="0" i="0" dirty="0">
                <a:solidFill>
                  <a:srgbClr val="FF0000"/>
                </a:solidFill>
                <a:effectLst/>
                <a:latin typeface="Times New Roman" panose="02020603050405020304" pitchFamily="18" charset="0"/>
                <a:cs typeface="Times New Roman" panose="02020603050405020304" pitchFamily="18" charset="0"/>
              </a:rPr>
              <a:t>ACK field </a:t>
            </a:r>
            <a:r>
              <a:rPr lang="en-US" sz="2400" b="0" i="0" dirty="0">
                <a:solidFill>
                  <a:srgbClr val="000000"/>
                </a:solidFill>
                <a:effectLst/>
                <a:latin typeface="Times New Roman" panose="02020603050405020304" pitchFamily="18" charset="0"/>
                <a:cs typeface="Times New Roman" panose="02020603050405020304" pitchFamily="18" charset="0"/>
              </a:rPr>
              <a:t>is set to 1, then it specifies the sequence number that the receiver is expecting to receive.</a:t>
            </a: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Header Length (HLEN):</a:t>
            </a:r>
            <a:r>
              <a:rPr lang="en-US" sz="2400" b="0" i="0" dirty="0">
                <a:solidFill>
                  <a:srgbClr val="000000"/>
                </a:solidFill>
                <a:effectLst/>
                <a:latin typeface="Times New Roman" panose="02020603050405020304" pitchFamily="18" charset="0"/>
                <a:cs typeface="Times New Roman" panose="02020603050405020304" pitchFamily="18" charset="0"/>
              </a:rPr>
              <a:t> It specifies the size of the TCP header in 32-bit words. The minimum size of the header is </a:t>
            </a:r>
            <a:r>
              <a:rPr lang="en-US" sz="2400" b="0" i="0" dirty="0">
                <a:solidFill>
                  <a:srgbClr val="FF0000"/>
                </a:solidFill>
                <a:effectLst/>
                <a:latin typeface="Times New Roman" panose="02020603050405020304" pitchFamily="18" charset="0"/>
                <a:cs typeface="Times New Roman" panose="02020603050405020304" pitchFamily="18" charset="0"/>
              </a:rPr>
              <a:t>5 words</a:t>
            </a:r>
            <a:r>
              <a:rPr lang="en-US" sz="2400" b="0" i="0" dirty="0">
                <a:solidFill>
                  <a:srgbClr val="000000"/>
                </a:solidFill>
                <a:effectLst/>
                <a:latin typeface="Times New Roman" panose="02020603050405020304" pitchFamily="18" charset="0"/>
                <a:cs typeface="Times New Roman" panose="02020603050405020304" pitchFamily="18" charset="0"/>
              </a:rPr>
              <a:t>, and the maximum size of the header is </a:t>
            </a:r>
            <a:r>
              <a:rPr lang="en-US" sz="2400" b="0" i="0" dirty="0">
                <a:solidFill>
                  <a:srgbClr val="FF0000"/>
                </a:solidFill>
                <a:effectLst/>
                <a:latin typeface="Times New Roman" panose="02020603050405020304" pitchFamily="18" charset="0"/>
                <a:cs typeface="Times New Roman" panose="02020603050405020304" pitchFamily="18" charset="0"/>
              </a:rPr>
              <a:t>15 words</a:t>
            </a:r>
            <a:r>
              <a:rPr lang="en-US" sz="2400" b="0" i="0" dirty="0">
                <a:solidFill>
                  <a:srgbClr val="000000"/>
                </a:solidFill>
                <a:effectLst/>
                <a:latin typeface="Times New Roman" panose="02020603050405020304" pitchFamily="18" charset="0"/>
                <a:cs typeface="Times New Roman" panose="02020603050405020304" pitchFamily="18" charset="0"/>
              </a:rPr>
              <a:t>. Therefore, the maximum size of the TCP header is </a:t>
            </a:r>
            <a:r>
              <a:rPr lang="en-US" sz="2400" b="0" i="0" dirty="0">
                <a:solidFill>
                  <a:srgbClr val="FF0000"/>
                </a:solidFill>
                <a:effectLst/>
                <a:latin typeface="Times New Roman" panose="02020603050405020304" pitchFamily="18" charset="0"/>
                <a:cs typeface="Times New Roman" panose="02020603050405020304" pitchFamily="18" charset="0"/>
              </a:rPr>
              <a:t>60 bytes</a:t>
            </a:r>
            <a:r>
              <a:rPr lang="en-US" sz="2400" b="0" i="0" dirty="0">
                <a:solidFill>
                  <a:srgbClr val="000000"/>
                </a:solidFill>
                <a:effectLst/>
                <a:latin typeface="Times New Roman" panose="02020603050405020304" pitchFamily="18" charset="0"/>
                <a:cs typeface="Times New Roman" panose="02020603050405020304" pitchFamily="18" charset="0"/>
              </a:rPr>
              <a:t>, and the minimum size of the TCP header is </a:t>
            </a:r>
            <a:r>
              <a:rPr lang="en-US" sz="2400" b="0" i="0" dirty="0">
                <a:solidFill>
                  <a:srgbClr val="FF0000"/>
                </a:solidFill>
                <a:effectLst/>
                <a:latin typeface="Times New Roman" panose="02020603050405020304" pitchFamily="18" charset="0"/>
                <a:cs typeface="Times New Roman" panose="02020603050405020304" pitchFamily="18" charset="0"/>
              </a:rPr>
              <a:t>20 bytes</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Reserved:</a:t>
            </a:r>
            <a:r>
              <a:rPr lang="en-US" sz="2400" b="0" i="0" dirty="0">
                <a:solidFill>
                  <a:srgbClr val="000000"/>
                </a:solidFill>
                <a:effectLst/>
                <a:latin typeface="Times New Roman" panose="02020603050405020304" pitchFamily="18" charset="0"/>
                <a:cs typeface="Times New Roman" panose="02020603050405020304" pitchFamily="18" charset="0"/>
              </a:rPr>
              <a:t> It is a six-bit field which is reserved for future use.</a:t>
            </a:r>
          </a:p>
        </p:txBody>
      </p:sp>
      <p:pic>
        <p:nvPicPr>
          <p:cNvPr id="7" name="Picture 6">
            <a:extLst>
              <a:ext uri="{FF2B5EF4-FFF2-40B4-BE49-F238E27FC236}">
                <a16:creationId xmlns:a16="http://schemas.microsoft.com/office/drawing/2014/main" id="{B565707F-F693-CD22-760A-3A9F5CF380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24835799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TCP segment format</a:t>
            </a:r>
          </a:p>
        </p:txBody>
      </p:sp>
      <p:sp>
        <p:nvSpPr>
          <p:cNvPr id="6" name="TextBox 5">
            <a:extLst>
              <a:ext uri="{FF2B5EF4-FFF2-40B4-BE49-F238E27FC236}">
                <a16:creationId xmlns:a16="http://schemas.microsoft.com/office/drawing/2014/main" id="{227D0EF9-769A-7E25-35A1-DD3C178F0D4E}"/>
              </a:ext>
            </a:extLst>
          </p:cNvPr>
          <p:cNvSpPr txBox="1"/>
          <p:nvPr/>
        </p:nvSpPr>
        <p:spPr>
          <a:xfrm>
            <a:off x="0" y="838200"/>
            <a:ext cx="9144000" cy="6278642"/>
          </a:xfrm>
          <a:prstGeom prst="rect">
            <a:avLst/>
          </a:prstGeom>
          <a:noFill/>
        </p:spPr>
        <p:txBody>
          <a:bodyPr wrap="square">
            <a:spAutoFit/>
          </a:bodyPr>
          <a:lstStyle/>
          <a:p>
            <a:pPr algn="just"/>
            <a:r>
              <a:rPr lang="en-US" b="1" i="0" dirty="0">
                <a:solidFill>
                  <a:srgbClr val="000000"/>
                </a:solidFill>
                <a:effectLst/>
                <a:latin typeface="inter-bold"/>
              </a:rPr>
              <a:t>Control bits:</a:t>
            </a:r>
            <a:r>
              <a:rPr lang="en-US" b="0" i="0" dirty="0">
                <a:solidFill>
                  <a:srgbClr val="000000"/>
                </a:solidFill>
                <a:effectLst/>
                <a:latin typeface="inter-regular"/>
              </a:rPr>
              <a:t> Each bit of a control field functions individually and independently. A control bit defines the use of a segment or serves as a validity check for other fields.</a:t>
            </a:r>
          </a:p>
          <a:p>
            <a:pPr algn="just"/>
            <a:r>
              <a:rPr lang="en-US" b="0" i="0" dirty="0">
                <a:solidFill>
                  <a:srgbClr val="610B4B"/>
                </a:solidFill>
                <a:effectLst/>
                <a:latin typeface="erdana"/>
              </a:rPr>
              <a:t>There are total six types of flags in control field:</a:t>
            </a:r>
          </a:p>
          <a:p>
            <a:pPr algn="just">
              <a:buFont typeface="Arial" panose="020B0604020202020204" pitchFamily="34" charset="0"/>
              <a:buChar char="•"/>
            </a:pPr>
            <a:r>
              <a:rPr lang="en-US" b="1" i="0" dirty="0">
                <a:solidFill>
                  <a:srgbClr val="000000"/>
                </a:solidFill>
                <a:effectLst/>
                <a:latin typeface="inter-bold"/>
              </a:rPr>
              <a:t>URG:</a:t>
            </a:r>
            <a:r>
              <a:rPr lang="en-US" b="0" i="0" dirty="0">
                <a:solidFill>
                  <a:srgbClr val="000000"/>
                </a:solidFill>
                <a:effectLst/>
                <a:latin typeface="inter-regular"/>
              </a:rPr>
              <a:t> The URG field indicates that the data in a segment is urgent.</a:t>
            </a:r>
          </a:p>
          <a:p>
            <a:pPr algn="just">
              <a:buFont typeface="Arial" panose="020B0604020202020204" pitchFamily="34" charset="0"/>
              <a:buChar char="•"/>
            </a:pPr>
            <a:r>
              <a:rPr lang="en-US" b="1" i="0" dirty="0">
                <a:solidFill>
                  <a:srgbClr val="000000"/>
                </a:solidFill>
                <a:effectLst/>
                <a:latin typeface="inter-bold"/>
              </a:rPr>
              <a:t>ACK:</a:t>
            </a:r>
            <a:r>
              <a:rPr lang="en-US" b="0" i="0" dirty="0">
                <a:solidFill>
                  <a:srgbClr val="000000"/>
                </a:solidFill>
                <a:effectLst/>
                <a:latin typeface="inter-regular"/>
              </a:rPr>
              <a:t> When ACK field is set, then it validates the acknowledgement number.</a:t>
            </a:r>
          </a:p>
          <a:p>
            <a:pPr algn="just">
              <a:buFont typeface="Arial" panose="020B0604020202020204" pitchFamily="34" charset="0"/>
              <a:buChar char="•"/>
            </a:pPr>
            <a:r>
              <a:rPr lang="en-US" b="1" i="0" dirty="0">
                <a:solidFill>
                  <a:srgbClr val="000000"/>
                </a:solidFill>
                <a:effectLst/>
                <a:latin typeface="inter-bold"/>
              </a:rPr>
              <a:t>PSH:</a:t>
            </a:r>
            <a:r>
              <a:rPr lang="en-US" b="0" i="0" dirty="0">
                <a:solidFill>
                  <a:srgbClr val="000000"/>
                </a:solidFill>
                <a:effectLst/>
                <a:latin typeface="inter-regular"/>
              </a:rPr>
              <a:t> The PSH field is used to inform the sender that higher throughput is needed so if possible, data must be pushed with higher throughput.</a:t>
            </a:r>
          </a:p>
          <a:p>
            <a:pPr algn="just">
              <a:buFont typeface="Arial" panose="020B0604020202020204" pitchFamily="34" charset="0"/>
              <a:buChar char="•"/>
            </a:pPr>
            <a:r>
              <a:rPr lang="en-US" b="1" i="0" dirty="0">
                <a:solidFill>
                  <a:srgbClr val="000000"/>
                </a:solidFill>
                <a:effectLst/>
                <a:latin typeface="inter-bold"/>
              </a:rPr>
              <a:t>RST:</a:t>
            </a:r>
            <a:r>
              <a:rPr lang="en-US" b="0" i="0" dirty="0">
                <a:solidFill>
                  <a:srgbClr val="000000"/>
                </a:solidFill>
                <a:effectLst/>
                <a:latin typeface="inter-regular"/>
              </a:rPr>
              <a:t> The reset bit is used to reset the TCP connection when there is any confusion occurs in the sequence numbers.</a:t>
            </a:r>
          </a:p>
          <a:p>
            <a:pPr algn="just">
              <a:buFont typeface="Arial" panose="020B0604020202020204" pitchFamily="34" charset="0"/>
              <a:buChar char="•"/>
            </a:pPr>
            <a:r>
              <a:rPr lang="en-US" b="1" i="0" dirty="0">
                <a:solidFill>
                  <a:srgbClr val="000000"/>
                </a:solidFill>
                <a:effectLst/>
                <a:latin typeface="inter-bold"/>
              </a:rPr>
              <a:t>SYN:</a:t>
            </a:r>
            <a:r>
              <a:rPr lang="en-US" b="0" i="0" dirty="0">
                <a:solidFill>
                  <a:srgbClr val="000000"/>
                </a:solidFill>
                <a:effectLst/>
                <a:latin typeface="inter-regular"/>
              </a:rPr>
              <a:t> The SYN field is used to synchronize the sequence numbers in three types of segments: connection request, connection confirmation ( with the ACK bit set ), and confirmation acknowledgement.</a:t>
            </a:r>
          </a:p>
          <a:p>
            <a:pPr algn="just">
              <a:buFont typeface="Arial" panose="020B0604020202020204" pitchFamily="34" charset="0"/>
              <a:buChar char="•"/>
            </a:pPr>
            <a:r>
              <a:rPr lang="en-US" b="1" i="0" dirty="0">
                <a:solidFill>
                  <a:srgbClr val="000000"/>
                </a:solidFill>
                <a:effectLst/>
                <a:latin typeface="inter-bold"/>
              </a:rPr>
              <a:t>FIN:</a:t>
            </a:r>
            <a:r>
              <a:rPr lang="en-US" b="0" i="0" dirty="0">
                <a:solidFill>
                  <a:srgbClr val="000000"/>
                </a:solidFill>
                <a:effectLst/>
                <a:latin typeface="inter-regular"/>
              </a:rPr>
              <a:t> The FIN field is used to inform the receiving TCP module that the sender has finished sending data. It is used in connection termination in three types of segments: termination request, termination confirmation, and acknowledgement of termination confirmation.</a:t>
            </a:r>
          </a:p>
          <a:p>
            <a:pPr marL="742950" lvl="1" indent="-285750" algn="just">
              <a:buFont typeface="Arial" panose="020B0604020202020204" pitchFamily="34" charset="0"/>
              <a:buChar char="•"/>
            </a:pPr>
            <a:r>
              <a:rPr lang="en-US" b="1" i="0" dirty="0">
                <a:solidFill>
                  <a:srgbClr val="000000"/>
                </a:solidFill>
                <a:effectLst/>
                <a:latin typeface="inter-bold"/>
              </a:rPr>
              <a:t>Window Size:</a:t>
            </a:r>
            <a:r>
              <a:rPr lang="en-US" b="0" i="0" dirty="0">
                <a:solidFill>
                  <a:srgbClr val="000000"/>
                </a:solidFill>
                <a:effectLst/>
                <a:latin typeface="inter-regular"/>
              </a:rPr>
              <a:t> The window is a 16-bit field that defines the size of the window.</a:t>
            </a:r>
          </a:p>
          <a:p>
            <a:pPr marL="742950" lvl="1" indent="-285750" algn="just">
              <a:buFont typeface="Arial" panose="020B0604020202020204" pitchFamily="34" charset="0"/>
              <a:buChar char="•"/>
            </a:pPr>
            <a:r>
              <a:rPr lang="en-US" b="1" i="0" dirty="0">
                <a:solidFill>
                  <a:srgbClr val="000000"/>
                </a:solidFill>
                <a:effectLst/>
                <a:latin typeface="inter-bold"/>
              </a:rPr>
              <a:t>Checksum:</a:t>
            </a:r>
            <a:r>
              <a:rPr lang="en-US" b="0" i="0" dirty="0">
                <a:solidFill>
                  <a:srgbClr val="000000"/>
                </a:solidFill>
                <a:effectLst/>
                <a:latin typeface="inter-regular"/>
              </a:rPr>
              <a:t> The checksum is a 16-bit field used in error detection.</a:t>
            </a:r>
          </a:p>
          <a:p>
            <a:pPr marL="742950" lvl="1" indent="-285750" algn="just">
              <a:buFont typeface="Arial" panose="020B0604020202020204" pitchFamily="34" charset="0"/>
              <a:buChar char="•"/>
            </a:pPr>
            <a:r>
              <a:rPr lang="en-US" b="1" i="0" dirty="0">
                <a:solidFill>
                  <a:srgbClr val="000000"/>
                </a:solidFill>
                <a:effectLst/>
                <a:latin typeface="inter-bold"/>
              </a:rPr>
              <a:t>Urgent pointer:</a:t>
            </a:r>
            <a:r>
              <a:rPr lang="en-US" b="0" i="0" dirty="0">
                <a:solidFill>
                  <a:srgbClr val="000000"/>
                </a:solidFill>
                <a:effectLst/>
                <a:latin typeface="inter-regular"/>
              </a:rPr>
              <a:t> If URG flag is set to 1, then this 16-bit field is an offset from the sequence number indicating that it is a last urgent data byte.</a:t>
            </a:r>
          </a:p>
          <a:p>
            <a:pPr marL="742950" lvl="1" indent="-285750" algn="just">
              <a:buFont typeface="Arial" panose="020B0604020202020204" pitchFamily="34" charset="0"/>
              <a:buChar char="•"/>
            </a:pPr>
            <a:r>
              <a:rPr lang="en-US" b="1" i="0" dirty="0">
                <a:solidFill>
                  <a:srgbClr val="000000"/>
                </a:solidFill>
                <a:effectLst/>
                <a:latin typeface="inter-bold"/>
              </a:rPr>
              <a:t>Options and padding:</a:t>
            </a:r>
            <a:r>
              <a:rPr lang="en-US" b="0" i="0" dirty="0">
                <a:solidFill>
                  <a:srgbClr val="000000"/>
                </a:solidFill>
                <a:effectLst/>
                <a:latin typeface="inter-regular"/>
              </a:rPr>
              <a:t> It defines the optional fields that convey the additional information to the receiver.</a:t>
            </a:r>
          </a:p>
          <a:p>
            <a:pPr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5FE8977-1F9C-9638-9F47-B7DB5FB081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7549525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Three-Way Handshaking</a:t>
            </a:r>
            <a:endParaRPr lang="en-US"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0" y="990600"/>
            <a:ext cx="9144000" cy="5867400"/>
          </a:xfrm>
        </p:spPr>
        <p:txBody>
          <a:bodyPr>
            <a:normAutofit lnSpcReduction="10000"/>
          </a:bodyPr>
          <a:lstStyle/>
          <a:p>
            <a:pPr algn="just">
              <a:lnSpc>
                <a:spcPct val="150000"/>
              </a:lnSpc>
            </a:pPr>
            <a:r>
              <a:rPr lang="en-US" dirty="0">
                <a:latin typeface="Times New Roman" pitchFamily="18" charset="0"/>
                <a:cs typeface="Times New Roman" pitchFamily="18" charset="0"/>
              </a:rPr>
              <a:t>Handshake refers to the process to establish connection between the client and server.</a:t>
            </a:r>
          </a:p>
          <a:p>
            <a:pPr algn="just">
              <a:lnSpc>
                <a:spcPct val="150000"/>
              </a:lnSpc>
            </a:pPr>
            <a:r>
              <a:rPr lang="en-US" dirty="0">
                <a:latin typeface="Times New Roman" pitchFamily="18" charset="0"/>
                <a:cs typeface="Times New Roman" pitchFamily="18" charset="0"/>
              </a:rPr>
              <a:t>The reliable communication in TCP is termed as </a:t>
            </a:r>
            <a:r>
              <a:rPr lang="en-US" b="1" dirty="0">
                <a:latin typeface="Times New Roman" pitchFamily="18" charset="0"/>
                <a:cs typeface="Times New Roman" pitchFamily="18" charset="0"/>
              </a:rPr>
              <a:t>PAR</a:t>
            </a:r>
            <a:r>
              <a:rPr lang="en-US" dirty="0">
                <a:latin typeface="Times New Roman" pitchFamily="18" charset="0"/>
                <a:cs typeface="Times New Roman" pitchFamily="18" charset="0"/>
              </a:rPr>
              <a:t> (Positive Acknowledgement Re-transmission)</a:t>
            </a:r>
          </a:p>
          <a:p>
            <a:pPr algn="just">
              <a:lnSpc>
                <a:spcPct val="150000"/>
              </a:lnSpc>
            </a:pPr>
            <a:r>
              <a:rPr lang="en-US" dirty="0">
                <a:latin typeface="Times New Roman" pitchFamily="18" charset="0"/>
                <a:cs typeface="Times New Roman" pitchFamily="18" charset="0"/>
              </a:rPr>
              <a:t>A 3-way handshake is commonly known as SYN-SYN-ACK and requires both the client and server response to exchange the data.</a:t>
            </a:r>
          </a:p>
        </p:txBody>
      </p:sp>
      <p:pic>
        <p:nvPicPr>
          <p:cNvPr id="4" name="Picture 3">
            <a:extLst>
              <a:ext uri="{FF2B5EF4-FFF2-40B4-BE49-F238E27FC236}">
                <a16:creationId xmlns:a16="http://schemas.microsoft.com/office/drawing/2014/main" id="{D3AE662B-71BD-F480-70F6-A33F3CEE69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52400" y="914400"/>
            <a:ext cx="8991600" cy="5181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A649A774-CBD1-84BD-27FF-B9F827C4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fontScale="92500" lnSpcReduction="20000"/>
          </a:bodyPr>
          <a:lstStyle/>
          <a:p>
            <a:pPr algn="just">
              <a:lnSpc>
                <a:spcPct val="150000"/>
              </a:lnSpc>
            </a:pPr>
            <a:r>
              <a:rPr lang="en-US" dirty="0">
                <a:latin typeface="Times New Roman" pitchFamily="18" charset="0"/>
                <a:cs typeface="Times New Roman" pitchFamily="18" charset="0"/>
              </a:rPr>
              <a:t>TCP requires 3-way handshake to establish a connection between the client and server before sending the data. Similarly, to terminate or stop the data transmission, it requires a 4-way handshake.</a:t>
            </a:r>
          </a:p>
          <a:p>
            <a:pPr algn="just">
              <a:lnSpc>
                <a:spcPct val="150000"/>
              </a:lnSpc>
            </a:pPr>
            <a:r>
              <a:rPr lang="en-US" dirty="0">
                <a:latin typeface="Times New Roman" pitchFamily="18" charset="0"/>
                <a:cs typeface="Times New Roman" pitchFamily="18" charset="0"/>
              </a:rPr>
              <a:t>The segments required for TCP termination are similar to the segments to build a TCP connection (ACK and SYN) except the FIN segment</a:t>
            </a:r>
          </a:p>
        </p:txBody>
      </p:sp>
      <p:pic>
        <p:nvPicPr>
          <p:cNvPr id="4" name="Picture 3">
            <a:extLst>
              <a:ext uri="{FF2B5EF4-FFF2-40B4-BE49-F238E27FC236}">
                <a16:creationId xmlns:a16="http://schemas.microsoft.com/office/drawing/2014/main" id="{20815116-188C-098F-71BD-F4001DCC48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a:solidFill>
                  <a:schemeClr val="bg1"/>
                </a:solidFill>
                <a:latin typeface="erdana"/>
              </a:rPr>
              <a:t>MAN(Metropolitan Area Network)</a:t>
            </a:r>
            <a:endParaRPr lang="en-US" sz="3600" dirty="0">
              <a:solidFill>
                <a:schemeClr val="bg1"/>
              </a:solidFill>
            </a:endParaRPr>
          </a:p>
        </p:txBody>
      </p:sp>
      <p:sp>
        <p:nvSpPr>
          <p:cNvPr id="3" name="Text Placeholder 2"/>
          <p:cNvSpPr>
            <a:spLocks noGrp="1"/>
          </p:cNvSpPr>
          <p:nvPr>
            <p:ph type="body" sz="half" idx="1"/>
          </p:nvPr>
        </p:nvSpPr>
        <p:spPr>
          <a:xfrm>
            <a:off x="228600" y="990600"/>
            <a:ext cx="8686800" cy="5486400"/>
          </a:xfrm>
        </p:spPr>
        <p:txBody>
          <a:bodyPr>
            <a:noAutofit/>
          </a:bodyPr>
          <a:lstStyle/>
          <a:p>
            <a:pPr>
              <a:lnSpc>
                <a:spcPct val="150000"/>
              </a:lnSpc>
            </a:pPr>
            <a:r>
              <a:rPr lang="en-US" sz="2800" dirty="0">
                <a:latin typeface="+mj-lt"/>
              </a:rPr>
              <a:t>Metropolitan Area Network is a computer network that interconnects users with computer resources in a geographic region of the size of a metropolitan area(city).</a:t>
            </a:r>
            <a:endParaRPr lang="en-US" sz="2800" dirty="0">
              <a:solidFill>
                <a:schemeClr val="bg1"/>
              </a:solidFill>
              <a:latin typeface="+mj-lt"/>
            </a:endParaRPr>
          </a:p>
          <a:p>
            <a:pPr>
              <a:lnSpc>
                <a:spcPct val="150000"/>
              </a:lnSpc>
            </a:pPr>
            <a:r>
              <a:rPr lang="en-US" sz="2800" dirty="0">
                <a:latin typeface="+mj-lt"/>
              </a:rPr>
              <a:t>The devices used in this MAN are:</a:t>
            </a:r>
          </a:p>
          <a:p>
            <a:pPr>
              <a:lnSpc>
                <a:spcPct val="150000"/>
              </a:lnSpc>
            </a:pPr>
            <a:r>
              <a:rPr lang="en-US" sz="2800" dirty="0">
                <a:latin typeface="+mj-lt"/>
              </a:rPr>
              <a:t>Switches/Hub</a:t>
            </a:r>
          </a:p>
          <a:p>
            <a:pPr>
              <a:lnSpc>
                <a:spcPct val="150000"/>
              </a:lnSpc>
            </a:pPr>
            <a:r>
              <a:rPr lang="en-US" sz="2800" dirty="0">
                <a:latin typeface="+mj-lt"/>
              </a:rPr>
              <a:t>Routers/Bridges</a:t>
            </a:r>
          </a:p>
          <a:p>
            <a:pPr>
              <a:lnSpc>
                <a:spcPct val="150000"/>
              </a:lnSpc>
            </a:pPr>
            <a:r>
              <a:rPr lang="en-US" sz="2800" dirty="0">
                <a:solidFill>
                  <a:schemeClr val="bg1"/>
                </a:solidFill>
                <a:latin typeface="erdana"/>
              </a:rPr>
              <a:t>(Metropolitan Area Network</a:t>
            </a:r>
            <a:endParaRPr lang="en-US" sz="2800" dirty="0">
              <a:latin typeface="+mj-lt"/>
            </a:endParaRPr>
          </a:p>
        </p:txBody>
      </p:sp>
      <p:pic>
        <p:nvPicPr>
          <p:cNvPr id="4" name="Picture 3">
            <a:extLst>
              <a:ext uri="{FF2B5EF4-FFF2-40B4-BE49-F238E27FC236}">
                <a16:creationId xmlns:a16="http://schemas.microsoft.com/office/drawing/2014/main" id="{8FB7E62A-0139-A55E-4367-F4A0648CED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52400"/>
          </a:xfrm>
        </p:spPr>
        <p:txBody>
          <a:bodyPr>
            <a:normAutofit fontScale="90000"/>
          </a:bodyPr>
          <a:lstStyle/>
          <a:p>
            <a:br>
              <a:rPr lang="en-US" sz="3900" b="1" dirty="0">
                <a:solidFill>
                  <a:schemeClr val="bg1"/>
                </a:solidFill>
                <a:latin typeface="Times New Roman" pitchFamily="18" charset="0"/>
                <a:cs typeface="Times New Roman" pitchFamily="18" charset="0"/>
              </a:rPr>
            </a:br>
            <a:r>
              <a:rPr lang="en-US" sz="3900" b="1" dirty="0">
                <a:solidFill>
                  <a:schemeClr val="bg1"/>
                </a:solidFill>
                <a:latin typeface="Times New Roman" pitchFamily="18" charset="0"/>
                <a:cs typeface="Times New Roman" pitchFamily="18" charset="0"/>
              </a:rPr>
              <a:t>TCP Termination(4-way handshake)</a:t>
            </a:r>
            <a:br>
              <a:rPr lang="en-US" dirty="0"/>
            </a:br>
            <a:br>
              <a:rPr lang="en-US" dirty="0"/>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381000" y="1219200"/>
            <a:ext cx="8153399" cy="50292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A50C8AB0-224B-018E-7ABB-3743C00A02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latin typeface="Times New Roman" pitchFamily="18" charset="0"/>
                <a:cs typeface="Times New Roman" pitchFamily="18" charset="0"/>
              </a:rPr>
              <a:t>State Transition Diagram</a:t>
            </a:r>
            <a:endParaRPr lang="en-US" dirty="0">
              <a:solidFill>
                <a:schemeClr val="bg1"/>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381000" y="1066800"/>
            <a:ext cx="8153400" cy="53340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8D03383D-2DE0-EEAA-345E-02C1AD7B31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0" y="1066800"/>
            <a:ext cx="9067800" cy="57912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5DBCE9D7-B174-5E04-B1C4-1F6EE4794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0" y="914400"/>
            <a:ext cx="9144000" cy="5791200"/>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6F2F7C8C-E0DA-0979-698C-C7FA8054DC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78ABF28-B6C6-3FBE-8915-23970D1DD779}"/>
              </a:ext>
            </a:extLst>
          </p:cNvPr>
          <p:cNvGraphicFramePr>
            <a:graphicFrameLocks noGrp="1"/>
          </p:cNvGraphicFramePr>
          <p:nvPr>
            <p:extLst>
              <p:ext uri="{D42A27DB-BD31-4B8C-83A1-F6EECF244321}">
                <p14:modId xmlns:p14="http://schemas.microsoft.com/office/powerpoint/2010/main" val="837395252"/>
              </p:ext>
            </p:extLst>
          </p:nvPr>
        </p:nvGraphicFramePr>
        <p:xfrm>
          <a:off x="0" y="990600"/>
          <a:ext cx="9144000" cy="5751637"/>
        </p:xfrm>
        <a:graphic>
          <a:graphicData uri="http://schemas.openxmlformats.org/drawingml/2006/table">
            <a:tbl>
              <a:tblPr/>
              <a:tblGrid>
                <a:gridCol w="3048000">
                  <a:extLst>
                    <a:ext uri="{9D8B030D-6E8A-4147-A177-3AD203B41FA5}">
                      <a16:colId xmlns:a16="http://schemas.microsoft.com/office/drawing/2014/main" val="3042130606"/>
                    </a:ext>
                  </a:extLst>
                </a:gridCol>
                <a:gridCol w="3048000">
                  <a:extLst>
                    <a:ext uri="{9D8B030D-6E8A-4147-A177-3AD203B41FA5}">
                      <a16:colId xmlns:a16="http://schemas.microsoft.com/office/drawing/2014/main" val="2712073354"/>
                    </a:ext>
                  </a:extLst>
                </a:gridCol>
                <a:gridCol w="3048000">
                  <a:extLst>
                    <a:ext uri="{9D8B030D-6E8A-4147-A177-3AD203B41FA5}">
                      <a16:colId xmlns:a16="http://schemas.microsoft.com/office/drawing/2014/main" val="905935579"/>
                    </a:ext>
                  </a:extLst>
                </a:gridCol>
              </a:tblGrid>
              <a:tr h="472669">
                <a:tc>
                  <a:txBody>
                    <a:bodyPr/>
                    <a:lstStyle/>
                    <a:p>
                      <a:pPr algn="l" fontAlgn="t"/>
                      <a:r>
                        <a:rPr lang="en-IN" sz="2000" b="1" dirty="0">
                          <a:solidFill>
                            <a:srgbClr val="C00000"/>
                          </a:solidFill>
                          <a:effectLst/>
                          <a:latin typeface="Times New Roman" panose="02020603050405020304" pitchFamily="18" charset="0"/>
                          <a:cs typeface="Times New Roman" panose="02020603050405020304" pitchFamily="18" charset="0"/>
                        </a:rPr>
                        <a:t>Basis for Comparison</a:t>
                      </a:r>
                    </a:p>
                  </a:txBody>
                  <a:tcPr marL="85074" marR="85074" marT="85074" marB="85074">
                    <a:lnL w="9525" cap="flat" cmpd="sng" algn="ctr">
                      <a:solidFill>
                        <a:srgbClr val="005F7B"/>
                      </a:solidFill>
                      <a:prstDash val="solid"/>
                      <a:round/>
                      <a:headEnd type="none" w="med" len="med"/>
                      <a:tailEnd type="none" w="med" len="med"/>
                    </a:lnL>
                    <a:lnR w="9525" cap="flat" cmpd="sng" algn="ctr">
                      <a:solidFill>
                        <a:srgbClr val="005F7B"/>
                      </a:solidFill>
                      <a:prstDash val="solid"/>
                      <a:round/>
                      <a:headEnd type="none" w="med" len="med"/>
                      <a:tailEnd type="none" w="med" len="med"/>
                    </a:lnR>
                    <a:lnT w="9525" cap="flat" cmpd="sng" algn="ctr">
                      <a:solidFill>
                        <a:srgbClr val="005F7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b="1" dirty="0">
                          <a:solidFill>
                            <a:srgbClr val="C00000"/>
                          </a:solidFill>
                          <a:effectLst/>
                          <a:latin typeface="Times New Roman" panose="02020603050405020304" pitchFamily="18" charset="0"/>
                          <a:cs typeface="Times New Roman" panose="02020603050405020304" pitchFamily="18" charset="0"/>
                        </a:rPr>
                        <a:t>TCP</a:t>
                      </a:r>
                    </a:p>
                  </a:txBody>
                  <a:tcPr marL="85074" marR="85074" marT="85074" marB="85074">
                    <a:lnL w="9525" cap="flat" cmpd="sng" algn="ctr">
                      <a:solidFill>
                        <a:srgbClr val="005F7B"/>
                      </a:solidFill>
                      <a:prstDash val="solid"/>
                      <a:round/>
                      <a:headEnd type="none" w="med" len="med"/>
                      <a:tailEnd type="none" w="med" len="med"/>
                    </a:lnL>
                    <a:lnR w="9525" cap="flat" cmpd="sng" algn="ctr">
                      <a:solidFill>
                        <a:srgbClr val="005F7B"/>
                      </a:solidFill>
                      <a:prstDash val="solid"/>
                      <a:round/>
                      <a:headEnd type="none" w="med" len="med"/>
                      <a:tailEnd type="none" w="med" len="med"/>
                    </a:lnR>
                    <a:lnT w="9525" cap="flat" cmpd="sng" algn="ctr">
                      <a:solidFill>
                        <a:srgbClr val="005F7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b="1" dirty="0">
                          <a:solidFill>
                            <a:srgbClr val="C00000"/>
                          </a:solidFill>
                          <a:effectLst/>
                          <a:latin typeface="Times New Roman" panose="02020603050405020304" pitchFamily="18" charset="0"/>
                          <a:cs typeface="Times New Roman" panose="02020603050405020304" pitchFamily="18" charset="0"/>
                        </a:rPr>
                        <a:t>UDP</a:t>
                      </a:r>
                    </a:p>
                  </a:txBody>
                  <a:tcPr marL="85074" marR="85074" marT="85074" marB="85074">
                    <a:lnL w="9525" cap="flat" cmpd="sng" algn="ctr">
                      <a:solidFill>
                        <a:srgbClr val="005F7B"/>
                      </a:solidFill>
                      <a:prstDash val="solid"/>
                      <a:round/>
                      <a:headEnd type="none" w="med" len="med"/>
                      <a:tailEnd type="none" w="med" len="med"/>
                    </a:lnL>
                    <a:lnR w="9525" cap="flat" cmpd="sng" algn="ctr">
                      <a:solidFill>
                        <a:srgbClr val="005F7B"/>
                      </a:solidFill>
                      <a:prstDash val="solid"/>
                      <a:round/>
                      <a:headEnd type="none" w="med" len="med"/>
                      <a:tailEnd type="none" w="med" len="med"/>
                    </a:lnR>
                    <a:lnT w="9525" cap="flat" cmpd="sng" algn="ctr">
                      <a:solidFill>
                        <a:srgbClr val="005F7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86429530"/>
                  </a:ext>
                </a:extLst>
              </a:tr>
              <a:tr h="1690150">
                <a:tc>
                  <a:txBody>
                    <a:bodyPr/>
                    <a:lstStyle/>
                    <a:p>
                      <a:pPr algn="just" fontAlgn="t"/>
                      <a:r>
                        <a:rPr lang="en-IN" sz="2000" b="1" dirty="0">
                          <a:solidFill>
                            <a:srgbClr val="7030A0"/>
                          </a:solidFill>
                          <a:effectLst/>
                          <a:latin typeface="Times New Roman" panose="02020603050405020304" pitchFamily="18" charset="0"/>
                          <a:cs typeface="Times New Roman" panose="02020603050405020304" pitchFamily="18" charset="0"/>
                        </a:rPr>
                        <a:t>Definition</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b="0" dirty="0">
                          <a:solidFill>
                            <a:srgbClr val="00B050"/>
                          </a:solidFill>
                          <a:effectLst/>
                          <a:latin typeface="Times New Roman" panose="02020603050405020304" pitchFamily="18" charset="0"/>
                          <a:cs typeface="Times New Roman" panose="02020603050405020304" pitchFamily="18" charset="0"/>
                        </a:rPr>
                        <a:t>TCP establishes a virtual circuit before transmitting the data.</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b="0" dirty="0">
                          <a:solidFill>
                            <a:srgbClr val="00B050"/>
                          </a:solidFill>
                          <a:effectLst/>
                          <a:latin typeface="Times New Roman" panose="02020603050405020304" pitchFamily="18" charset="0"/>
                          <a:cs typeface="Times New Roman" panose="02020603050405020304" pitchFamily="18" charset="0"/>
                        </a:rPr>
                        <a:t>UDP transmits the data directly to the destination computer without verifying whether the receiver is ready to receive or not.</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73515650"/>
                  </a:ext>
                </a:extLst>
              </a:tr>
              <a:tr h="658872">
                <a:tc>
                  <a:txBody>
                    <a:bodyPr/>
                    <a:lstStyle/>
                    <a:p>
                      <a:pPr algn="just" fontAlgn="t"/>
                      <a:r>
                        <a:rPr lang="en-IN" sz="2000" b="1" dirty="0">
                          <a:solidFill>
                            <a:srgbClr val="7030A0"/>
                          </a:solidFill>
                          <a:effectLst/>
                          <a:latin typeface="Times New Roman" panose="02020603050405020304" pitchFamily="18" charset="0"/>
                          <a:cs typeface="Times New Roman" panose="02020603050405020304" pitchFamily="18" charset="0"/>
                        </a:rPr>
                        <a:t>Connection Type</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dirty="0">
                          <a:solidFill>
                            <a:srgbClr val="00B050"/>
                          </a:solidFill>
                          <a:effectLst/>
                          <a:latin typeface="Times New Roman" panose="02020603050405020304" pitchFamily="18" charset="0"/>
                          <a:cs typeface="Times New Roman" panose="02020603050405020304" pitchFamily="18" charset="0"/>
                        </a:rPr>
                        <a:t>It is a Connection-Oriented protocol</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dirty="0">
                          <a:solidFill>
                            <a:srgbClr val="00B050"/>
                          </a:solidFill>
                          <a:effectLst/>
                          <a:latin typeface="Times New Roman" panose="02020603050405020304" pitchFamily="18" charset="0"/>
                          <a:cs typeface="Times New Roman" panose="02020603050405020304" pitchFamily="18" charset="0"/>
                        </a:rPr>
                        <a:t>It is a Connectionless protocol</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17052907"/>
                  </a:ext>
                </a:extLst>
              </a:tr>
              <a:tr h="401052">
                <a:tc>
                  <a:txBody>
                    <a:bodyPr/>
                    <a:lstStyle/>
                    <a:p>
                      <a:pPr algn="just" fontAlgn="t"/>
                      <a:r>
                        <a:rPr lang="en-IN" sz="2000" b="1" dirty="0">
                          <a:solidFill>
                            <a:srgbClr val="7030A0"/>
                          </a:solidFill>
                          <a:effectLst/>
                          <a:latin typeface="Times New Roman" panose="02020603050405020304" pitchFamily="18" charset="0"/>
                          <a:cs typeface="Times New Roman" panose="02020603050405020304" pitchFamily="18" charset="0"/>
                        </a:rPr>
                        <a:t>Speed</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b="0">
                          <a:solidFill>
                            <a:srgbClr val="00B050"/>
                          </a:solidFill>
                          <a:effectLst/>
                          <a:latin typeface="Times New Roman" panose="02020603050405020304" pitchFamily="18" charset="0"/>
                          <a:cs typeface="Times New Roman" panose="02020603050405020304" pitchFamily="18" charset="0"/>
                        </a:rPr>
                        <a:t>slow</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b="0" dirty="0">
                          <a:solidFill>
                            <a:srgbClr val="00B050"/>
                          </a:solidFill>
                          <a:effectLst/>
                          <a:latin typeface="Times New Roman" panose="02020603050405020304" pitchFamily="18" charset="0"/>
                          <a:cs typeface="Times New Roman" panose="02020603050405020304" pitchFamily="18" charset="0"/>
                        </a:rPr>
                        <a:t>high</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23062520"/>
                  </a:ext>
                </a:extLst>
              </a:tr>
              <a:tr h="658872">
                <a:tc>
                  <a:txBody>
                    <a:bodyPr/>
                    <a:lstStyle/>
                    <a:p>
                      <a:pPr algn="just" fontAlgn="t"/>
                      <a:r>
                        <a:rPr lang="en-IN" sz="2000" b="1" dirty="0">
                          <a:solidFill>
                            <a:srgbClr val="7030A0"/>
                          </a:solidFill>
                          <a:effectLst/>
                          <a:latin typeface="Times New Roman" panose="02020603050405020304" pitchFamily="18" charset="0"/>
                          <a:cs typeface="Times New Roman" panose="02020603050405020304" pitchFamily="18" charset="0"/>
                        </a:rPr>
                        <a:t>Reliability</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dirty="0">
                          <a:solidFill>
                            <a:srgbClr val="00B050"/>
                          </a:solidFill>
                          <a:effectLst/>
                          <a:latin typeface="Times New Roman" panose="02020603050405020304" pitchFamily="18" charset="0"/>
                          <a:cs typeface="Times New Roman" panose="02020603050405020304" pitchFamily="18" charset="0"/>
                        </a:rPr>
                        <a:t>It is a reliable protocol.</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dirty="0">
                          <a:solidFill>
                            <a:srgbClr val="00B050"/>
                          </a:solidFill>
                          <a:effectLst/>
                          <a:latin typeface="Times New Roman" panose="02020603050405020304" pitchFamily="18" charset="0"/>
                          <a:cs typeface="Times New Roman" panose="02020603050405020304" pitchFamily="18" charset="0"/>
                        </a:rPr>
                        <a:t>It is an unreliable protocol.</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31095072"/>
                  </a:ext>
                </a:extLst>
              </a:tr>
              <a:tr h="401052">
                <a:tc>
                  <a:txBody>
                    <a:bodyPr/>
                    <a:lstStyle/>
                    <a:p>
                      <a:pPr algn="just" fontAlgn="t"/>
                      <a:r>
                        <a:rPr lang="en-IN" sz="2000" b="1" dirty="0">
                          <a:solidFill>
                            <a:srgbClr val="7030A0"/>
                          </a:solidFill>
                          <a:effectLst/>
                          <a:latin typeface="Times New Roman" panose="02020603050405020304" pitchFamily="18" charset="0"/>
                          <a:cs typeface="Times New Roman" panose="02020603050405020304" pitchFamily="18" charset="0"/>
                        </a:rPr>
                        <a:t>Header size</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b="0">
                          <a:solidFill>
                            <a:srgbClr val="00B050"/>
                          </a:solidFill>
                          <a:effectLst/>
                          <a:latin typeface="Times New Roman" panose="02020603050405020304" pitchFamily="18" charset="0"/>
                          <a:cs typeface="Times New Roman" panose="02020603050405020304" pitchFamily="18" charset="0"/>
                        </a:rPr>
                        <a:t>20 bytes</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b="0" dirty="0">
                          <a:solidFill>
                            <a:srgbClr val="00B050"/>
                          </a:solidFill>
                          <a:effectLst/>
                          <a:latin typeface="Times New Roman" panose="02020603050405020304" pitchFamily="18" charset="0"/>
                          <a:cs typeface="Times New Roman" panose="02020603050405020304" pitchFamily="18" charset="0"/>
                        </a:rPr>
                        <a:t>8 bytes</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99807169"/>
                  </a:ext>
                </a:extLst>
              </a:tr>
              <a:tr h="1432331">
                <a:tc>
                  <a:txBody>
                    <a:bodyPr/>
                    <a:lstStyle/>
                    <a:p>
                      <a:pPr algn="just" fontAlgn="t"/>
                      <a:r>
                        <a:rPr lang="en-IN" sz="2000" b="1" dirty="0">
                          <a:solidFill>
                            <a:srgbClr val="7030A0"/>
                          </a:solidFill>
                          <a:effectLst/>
                          <a:latin typeface="Times New Roman" panose="02020603050405020304" pitchFamily="18" charset="0"/>
                          <a:cs typeface="Times New Roman" panose="02020603050405020304" pitchFamily="18" charset="0"/>
                        </a:rPr>
                        <a:t>acknowledgement</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dirty="0">
                          <a:solidFill>
                            <a:srgbClr val="00B050"/>
                          </a:solidFill>
                          <a:effectLst/>
                          <a:latin typeface="Times New Roman" panose="02020603050405020304" pitchFamily="18" charset="0"/>
                          <a:cs typeface="Times New Roman" panose="02020603050405020304" pitchFamily="18" charset="0"/>
                        </a:rPr>
                        <a:t>It waits for the acknowledgement of data and has the ability to resend the lost packets.</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dirty="0">
                          <a:solidFill>
                            <a:srgbClr val="00B050"/>
                          </a:solidFill>
                          <a:effectLst/>
                          <a:latin typeface="Times New Roman" panose="02020603050405020304" pitchFamily="18" charset="0"/>
                          <a:cs typeface="Times New Roman" panose="02020603050405020304" pitchFamily="18" charset="0"/>
                        </a:rPr>
                        <a:t>It neither takes the acknowledgement, nor it retransmits the damaged frame.</a:t>
                      </a:r>
                    </a:p>
                  </a:txBody>
                  <a:tcPr marL="56716" marR="56716" marT="56716" marB="5671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77586848"/>
                  </a:ext>
                </a:extLst>
              </a:tr>
            </a:tbl>
          </a:graphicData>
        </a:graphic>
      </p:graphicFrame>
      <p:sp>
        <p:nvSpPr>
          <p:cNvPr id="6" name="Title 1">
            <a:extLst>
              <a:ext uri="{FF2B5EF4-FFF2-40B4-BE49-F238E27FC236}">
                <a16:creationId xmlns:a16="http://schemas.microsoft.com/office/drawing/2014/main" id="{DD8DC7F5-4F13-1B1A-C8A3-F955905A12FD}"/>
              </a:ext>
            </a:extLst>
          </p:cNvPr>
          <p:cNvSpPr>
            <a:spLocks noGrp="1"/>
          </p:cNvSpPr>
          <p:nvPr>
            <p:ph type="title"/>
          </p:nvPr>
        </p:nvSpPr>
        <p:spPr>
          <a:xfrm>
            <a:off x="457200" y="274638"/>
            <a:ext cx="7848600" cy="487362"/>
          </a:xfrm>
        </p:spPr>
        <p:txBody>
          <a:bodyPr>
            <a:normAutofit fontScale="90000"/>
          </a:bodyPr>
          <a:lstStyle/>
          <a:p>
            <a:r>
              <a:rPr lang="en-US" b="1" dirty="0">
                <a:solidFill>
                  <a:schemeClr val="bg1"/>
                </a:solidFill>
                <a:latin typeface="Times New Roman" pitchFamily="18" charset="0"/>
                <a:cs typeface="Times New Roman" pitchFamily="18" charset="0"/>
              </a:rPr>
              <a:t>Difference between TCP AND UDP</a:t>
            </a:r>
            <a:endParaRPr lang="en-US"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97561255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1286"/>
            <a:ext cx="8229600" cy="914400"/>
          </a:xfrm>
        </p:spPr>
        <p:txBody>
          <a:bodyPr>
            <a:noAutofit/>
          </a:bodyPr>
          <a:lstStyle/>
          <a:p>
            <a:r>
              <a:rPr lang="en-US" sz="2800" b="1" dirty="0">
                <a:solidFill>
                  <a:schemeClr val="bg1"/>
                </a:solidFill>
              </a:rPr>
              <a:t>Difference between leaky and token Bucket algorithm</a:t>
            </a:r>
          </a:p>
        </p:txBody>
      </p:sp>
      <p:pic>
        <p:nvPicPr>
          <p:cNvPr id="2051" name="Picture 3"/>
          <p:cNvPicPr>
            <a:picLocks noChangeAspect="1" noChangeArrowheads="1"/>
          </p:cNvPicPr>
          <p:nvPr/>
        </p:nvPicPr>
        <p:blipFill>
          <a:blip r:embed="rId2"/>
          <a:srcRect/>
          <a:stretch>
            <a:fillRect/>
          </a:stretch>
        </p:blipFill>
        <p:spPr bwMode="auto">
          <a:xfrm>
            <a:off x="457200" y="5867400"/>
            <a:ext cx="8153400" cy="990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8E7EC9CB-5316-826A-4771-6DDBCF5955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026" name="Picture 2" descr="What is the difference between token bucket and leaky bucket ...">
            <a:extLst>
              <a:ext uri="{FF2B5EF4-FFF2-40B4-BE49-F238E27FC236}">
                <a16:creationId xmlns:a16="http://schemas.microsoft.com/office/drawing/2014/main" id="{C57F475A-D214-FEE4-F77A-9FB3C06D7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09585"/>
            <a:ext cx="8839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9473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lgn="just">
              <a:buNone/>
            </a:pPr>
            <a:r>
              <a:rPr lang="en-US" sz="2400" dirty="0">
                <a:latin typeface="Times New Roman" pitchFamily="18" charset="0"/>
                <a:cs typeface="Times New Roman" pitchFamily="18" charset="0"/>
              </a:rPr>
              <a:t>The performance of a network pertains to the measure of service quality of a network as perceived by the user. There are different ways to measure the performance of a network, depending upon the nature and design of the network. Finding the performance of a network depends on both quality of the network and the quantity of the network.</a:t>
            </a:r>
          </a:p>
          <a:p>
            <a:pPr marL="0" indent="0" algn="just" fontAlgn="base">
              <a:buNone/>
            </a:pPr>
            <a:r>
              <a:rPr lang="en-US" sz="2400" b="1" i="0" dirty="0">
                <a:solidFill>
                  <a:srgbClr val="273239"/>
                </a:solidFill>
                <a:effectLst/>
                <a:latin typeface="Times New Roman" panose="02020603050405020304" pitchFamily="18" charset="0"/>
                <a:ea typeface="Tahoma" panose="020B0604030504040204" pitchFamily="34" charset="0"/>
                <a:cs typeface="Times New Roman" panose="02020603050405020304" pitchFamily="18" charset="0"/>
              </a:rPr>
              <a:t>Parameters for Measuring Network Performance</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ea typeface="Tahoma" panose="020B0604030504040204" pitchFamily="34" charset="0"/>
                <a:cs typeface="Times New Roman" panose="02020603050405020304" pitchFamily="18" charset="0"/>
              </a:rPr>
              <a:t>Bandwidth</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ea typeface="Tahoma" panose="020B0604030504040204" pitchFamily="34" charset="0"/>
                <a:cs typeface="Times New Roman" panose="02020603050405020304" pitchFamily="18" charset="0"/>
              </a:rPr>
              <a:t>Latency (Delay)</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ea typeface="Tahoma" panose="020B0604030504040204" pitchFamily="34" charset="0"/>
                <a:cs typeface="Times New Roman" panose="02020603050405020304" pitchFamily="18" charset="0"/>
              </a:rPr>
              <a:t>Propagation Time</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ea typeface="Tahoma" panose="020B0604030504040204" pitchFamily="34" charset="0"/>
                <a:cs typeface="Times New Roman" panose="02020603050405020304" pitchFamily="18" charset="0"/>
              </a:rPr>
              <a:t>Throughput</a:t>
            </a:r>
          </a:p>
          <a:p>
            <a:pPr algn="just" fontAlgn="base">
              <a:buFont typeface="Arial" panose="020B0604020202020204" pitchFamily="34" charset="0"/>
              <a:buChar char="•"/>
            </a:pPr>
            <a:r>
              <a:rPr lang="en-US" sz="2400" b="0" i="0" dirty="0">
                <a:solidFill>
                  <a:srgbClr val="273239"/>
                </a:solidFill>
                <a:effectLst/>
                <a:latin typeface="Times New Roman" panose="02020603050405020304" pitchFamily="18" charset="0"/>
                <a:ea typeface="Tahoma" panose="020B0604030504040204" pitchFamily="34" charset="0"/>
                <a:cs typeface="Times New Roman" panose="02020603050405020304" pitchFamily="18" charset="0"/>
              </a:rPr>
              <a:t>Jitter</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p:txBody>
      </p:sp>
      <p:pic>
        <p:nvPicPr>
          <p:cNvPr id="4" name="Picture 3">
            <a:extLst>
              <a:ext uri="{FF2B5EF4-FFF2-40B4-BE49-F238E27FC236}">
                <a16:creationId xmlns:a16="http://schemas.microsoft.com/office/drawing/2014/main" id="{39E8CC82-11FF-51BC-8317-E76A619A9F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6060988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1" y="228600"/>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lgn="just">
              <a:buNone/>
            </a:pPr>
            <a:r>
              <a:rPr lang="en-US" sz="2400" b="1" dirty="0">
                <a:solidFill>
                  <a:srgbClr val="FF0000"/>
                </a:solidFill>
                <a:latin typeface="Times New Roman" pitchFamily="18" charset="0"/>
                <a:cs typeface="Times New Roman" pitchFamily="18" charset="0"/>
              </a:rPr>
              <a:t>BANDWIDTH</a:t>
            </a:r>
          </a:p>
          <a:p>
            <a:pPr marL="0" indent="0" algn="just">
              <a:buNone/>
            </a:pPr>
            <a:r>
              <a:rPr lang="en-US" sz="2400" dirty="0">
                <a:latin typeface="Times New Roman" pitchFamily="18" charset="0"/>
                <a:cs typeface="Times New Roman" pitchFamily="18" charset="0"/>
              </a:rPr>
              <a:t>One of the most essential conditions of a website’s performance is the amount of bandwidth allocated to the network. Bandwidth determines how rapidly the webserver is able to upload the requested information. While there are different factors to consider with respect to a site’s performance, bandwidth is every now and again the restricting element.</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b="1" i="0" dirty="0">
                <a:solidFill>
                  <a:srgbClr val="273239"/>
                </a:solidFill>
                <a:effectLst/>
                <a:latin typeface="Nunito" pitchFamily="2" charset="0"/>
              </a:rPr>
              <a:t>“Bandwidth” means “Capacity” and “Speed” means “Transfer rate”.</a:t>
            </a:r>
            <a:endParaRPr lang="en-US" dirty="0"/>
          </a:p>
        </p:txBody>
      </p:sp>
      <p:pic>
        <p:nvPicPr>
          <p:cNvPr id="4" name="Picture 3">
            <a:extLst>
              <a:ext uri="{FF2B5EF4-FFF2-40B4-BE49-F238E27FC236}">
                <a16:creationId xmlns:a16="http://schemas.microsoft.com/office/drawing/2014/main" id="{436CFFB7-BB83-329D-D16C-FBA5A14A4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0413608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1" y="228600"/>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lgn="just">
              <a:buNone/>
            </a:pPr>
            <a:r>
              <a:rPr lang="en-US" sz="2400" b="1" dirty="0">
                <a:solidFill>
                  <a:srgbClr val="FF0000"/>
                </a:solidFill>
                <a:latin typeface="Times New Roman" pitchFamily="18" charset="0"/>
                <a:cs typeface="Times New Roman" pitchFamily="18" charset="0"/>
              </a:rPr>
              <a:t>BANDWIDTH</a:t>
            </a:r>
          </a:p>
          <a:p>
            <a:pPr algn="just"/>
            <a:r>
              <a:rPr lang="en-US" sz="2400" dirty="0">
                <a:latin typeface="Times New Roman" pitchFamily="18" charset="0"/>
                <a:cs typeface="Times New Roman" pitchFamily="18" charset="0"/>
              </a:rPr>
              <a:t>Bandwidth in Hertz: It is the range of frequencies contained in a composite signal or the range of frequencies a channel can pass. For example, let us consider the bandwidth of a subscriber telephone line as 4 kHz.</a:t>
            </a:r>
          </a:p>
          <a:p>
            <a:pPr algn="just"/>
            <a:r>
              <a:rPr lang="en-US" sz="2400" dirty="0">
                <a:latin typeface="Times New Roman" pitchFamily="18" charset="0"/>
                <a:cs typeface="Times New Roman" pitchFamily="18" charset="0"/>
              </a:rPr>
              <a:t>Bandwidth in Bits per Seconds: It refers to the number of bits per second that a channel, a link, or rather a network can transmit. For example, we can say the bandwidth of a Fast Ethernet network is a maximum of 100 Mbps, which means that the network can send 100 Mbps of data. </a:t>
            </a:r>
            <a:endParaRPr lang="en-US" dirty="0"/>
          </a:p>
        </p:txBody>
      </p:sp>
      <p:pic>
        <p:nvPicPr>
          <p:cNvPr id="4" name="Picture 3">
            <a:extLst>
              <a:ext uri="{FF2B5EF4-FFF2-40B4-BE49-F238E27FC236}">
                <a16:creationId xmlns:a16="http://schemas.microsoft.com/office/drawing/2014/main" id="{55B6434E-C31B-ECAD-37F9-D57146F4F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80785471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lgn="just">
              <a:buNone/>
            </a:pPr>
            <a:r>
              <a:rPr lang="en-US" b="0" i="0" dirty="0">
                <a:solidFill>
                  <a:srgbClr val="FF0000"/>
                </a:solidFill>
                <a:effectLst/>
                <a:latin typeface="system-ui"/>
              </a:rPr>
              <a:t>Latency (Delay)</a:t>
            </a:r>
          </a:p>
          <a:p>
            <a:pPr algn="just"/>
            <a:r>
              <a:rPr lang="en-US" b="0" i="0" dirty="0">
                <a:solidFill>
                  <a:srgbClr val="212529"/>
                </a:solidFill>
                <a:effectLst/>
                <a:latin typeface="system-ui"/>
              </a:rPr>
              <a:t>Another characteristic of the flow is the delay in transmission between the source and destination. During audio conferencing, telephony, video conferencing, and remote conferencing there should be a minimum delay. </a:t>
            </a:r>
          </a:p>
        </p:txBody>
      </p:sp>
      <p:pic>
        <p:nvPicPr>
          <p:cNvPr id="4" name="Picture 3">
            <a:extLst>
              <a:ext uri="{FF2B5EF4-FFF2-40B4-BE49-F238E27FC236}">
                <a16:creationId xmlns:a16="http://schemas.microsoft.com/office/drawing/2014/main" id="{3172C0AD-2D71-D8DE-708D-161C57FD00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842747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990600" y="0"/>
            <a:ext cx="7086600" cy="838200"/>
          </a:xfrm>
        </p:spPr>
        <p:txBody>
          <a:bodyPr>
            <a:normAutofit/>
          </a:bodyPr>
          <a:lstStyle/>
          <a:p>
            <a:r>
              <a:rPr lang="en-US" sz="3600" dirty="0">
                <a:solidFill>
                  <a:schemeClr val="bg1"/>
                </a:solidFill>
                <a:latin typeface="erdana"/>
              </a:rPr>
              <a:t>MAN(Metropolitan Area Network)</a:t>
            </a:r>
            <a:endParaRPr lang="en-US" sz="3600" dirty="0">
              <a:solidFill>
                <a:schemeClr val="bg1"/>
              </a:solidFill>
            </a:endParaRPr>
          </a:p>
        </p:txBody>
      </p:sp>
      <p:pic>
        <p:nvPicPr>
          <p:cNvPr id="63490" name="Picture 2" descr="Lightbox"/>
          <p:cNvPicPr>
            <a:picLocks noChangeAspect="1" noChangeArrowheads="1"/>
          </p:cNvPicPr>
          <p:nvPr/>
        </p:nvPicPr>
        <p:blipFill>
          <a:blip r:embed="rId2"/>
          <a:srcRect/>
          <a:stretch>
            <a:fillRect/>
          </a:stretch>
        </p:blipFill>
        <p:spPr bwMode="auto">
          <a:xfrm>
            <a:off x="609600" y="1219200"/>
            <a:ext cx="7620000" cy="5410200"/>
          </a:xfrm>
          <a:prstGeom prst="rect">
            <a:avLst/>
          </a:prstGeom>
          <a:noFill/>
        </p:spPr>
      </p:pic>
      <p:pic>
        <p:nvPicPr>
          <p:cNvPr id="2" name="Picture 1">
            <a:extLst>
              <a:ext uri="{FF2B5EF4-FFF2-40B4-BE49-F238E27FC236}">
                <a16:creationId xmlns:a16="http://schemas.microsoft.com/office/drawing/2014/main" id="{C8DC853F-7D9F-0B0B-3FA1-6A317688A9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lnSpcReduction="10000"/>
          </a:bodyPr>
          <a:lstStyle/>
          <a:p>
            <a:pPr algn="just"/>
            <a:r>
              <a:rPr lang="en-US" dirty="0">
                <a:solidFill>
                  <a:srgbClr val="273239"/>
                </a:solidFill>
                <a:latin typeface="Nunito" pitchFamily="2" charset="0"/>
              </a:rPr>
              <a:t>T</a:t>
            </a:r>
            <a:r>
              <a:rPr lang="en-US" b="0" i="0" dirty="0">
                <a:solidFill>
                  <a:srgbClr val="273239"/>
                </a:solidFill>
                <a:effectLst/>
                <a:latin typeface="Nunito" pitchFamily="2" charset="0"/>
              </a:rPr>
              <a:t>he total time taken for a complete message to arrive at the destination, starting with the time when the first bit of the message is sent out from the source and ending with the time when the last bit of the message is delivered at the destination. The network connections where small delays occur are called “Low-Latency-Networks” and the network connections which suffer from long delays are known as “High-Latency-Networks”. </a:t>
            </a:r>
            <a:endParaRPr lang="en-US" b="0" i="0" dirty="0">
              <a:solidFill>
                <a:srgbClr val="212529"/>
              </a:solidFill>
              <a:effectLst/>
              <a:latin typeface="system-ui"/>
            </a:endParaRPr>
          </a:p>
          <a:p>
            <a:pPr marL="0" indent="0">
              <a:buNone/>
            </a:pPr>
            <a:r>
              <a:rPr lang="en-US" b="1" dirty="0">
                <a:solidFill>
                  <a:srgbClr val="273239"/>
                </a:solidFill>
                <a:effectLst/>
                <a:latin typeface="Nunito" pitchFamily="2" charset="0"/>
              </a:rPr>
              <a:t>Latency = Propagation Time + Transmission Time + Queuing Time + Processing Delay</a:t>
            </a:r>
            <a:endParaRPr lang="en-US" b="1" dirty="0"/>
          </a:p>
        </p:txBody>
      </p:sp>
      <p:pic>
        <p:nvPicPr>
          <p:cNvPr id="4" name="Picture 3">
            <a:extLst>
              <a:ext uri="{FF2B5EF4-FFF2-40B4-BE49-F238E27FC236}">
                <a16:creationId xmlns:a16="http://schemas.microsoft.com/office/drawing/2014/main" id="{41ED12F4-55EE-851B-8C1F-BAB909B1EE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474447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b="1" dirty="0">
                <a:solidFill>
                  <a:srgbClr val="FF0000"/>
                </a:solidFill>
                <a:latin typeface="Times New Roman" pitchFamily="18" charset="0"/>
                <a:cs typeface="Times New Roman" pitchFamily="18" charset="0"/>
              </a:rPr>
              <a:t>Propagation Time</a:t>
            </a:r>
          </a:p>
          <a:p>
            <a:pPr marL="0" indent="0" algn="just">
              <a:buNone/>
            </a:pPr>
            <a:r>
              <a:rPr lang="en-US" dirty="0">
                <a:latin typeface="Times New Roman" pitchFamily="18" charset="0"/>
                <a:cs typeface="Times New Roman" pitchFamily="18" charset="0"/>
              </a:rPr>
              <a:t>It is the time required for a bit to travel from the source to the destination. Propagation time can be calculated as the ratio between the link length (distance) and the propagation speed over the communicating medium. For example, for an electric signal, propagation time is the time taken for the signal to travel through a wire.  </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Propagation time = Distance / Propagation speed</a:t>
            </a:r>
          </a:p>
          <a:p>
            <a:endParaRPr lang="en-US" dirty="0">
              <a:latin typeface="Times New Roman" pitchFamily="18" charset="0"/>
              <a:cs typeface="Times New Roman" pitchFamily="18" charset="0"/>
            </a:endParaRPr>
          </a:p>
          <a:p>
            <a:endParaRPr lang="en-US" dirty="0"/>
          </a:p>
        </p:txBody>
      </p:sp>
      <p:pic>
        <p:nvPicPr>
          <p:cNvPr id="4" name="Picture 3">
            <a:extLst>
              <a:ext uri="{FF2B5EF4-FFF2-40B4-BE49-F238E27FC236}">
                <a16:creationId xmlns:a16="http://schemas.microsoft.com/office/drawing/2014/main" id="{2D4E1989-B07A-112D-2DE1-9353AB510E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6346768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b="1" dirty="0">
                <a:solidFill>
                  <a:srgbClr val="FF0000"/>
                </a:solidFill>
                <a:latin typeface="Times New Roman" pitchFamily="18" charset="0"/>
                <a:cs typeface="Times New Roman" pitchFamily="18" charset="0"/>
              </a:rPr>
              <a:t>Propagation Time</a:t>
            </a:r>
          </a:p>
          <a:p>
            <a:pPr marL="0" indent="0">
              <a:buNone/>
            </a:pPr>
            <a:r>
              <a:rPr lang="en-US" dirty="0">
                <a:solidFill>
                  <a:srgbClr val="FF0000"/>
                </a:solidFill>
                <a:latin typeface="Times New Roman" pitchFamily="18" charset="0"/>
                <a:cs typeface="Times New Roman" pitchFamily="18" charset="0"/>
              </a:rPr>
              <a:t>Example:</a:t>
            </a:r>
          </a:p>
          <a:p>
            <a:pPr marL="0" indent="0">
              <a:buNone/>
            </a:pPr>
            <a:r>
              <a:rPr lang="en-US" dirty="0">
                <a:solidFill>
                  <a:srgbClr val="00B0F0"/>
                </a:solidFill>
                <a:latin typeface="Times New Roman" pitchFamily="18" charset="0"/>
                <a:cs typeface="Times New Roman" pitchFamily="18" charset="0"/>
              </a:rPr>
              <a:t>Input</a:t>
            </a:r>
            <a:r>
              <a:rPr lang="en-US" dirty="0">
                <a:latin typeface="Times New Roman" pitchFamily="18" charset="0"/>
                <a:cs typeface="Times New Roman" pitchFamily="18" charset="0"/>
              </a:rPr>
              <a:t>: What will be the propagation time when the distance between two points is 12, 000 km? Assuming the propagation speed to be 2.4 * 10^8 m/s in cable.</a:t>
            </a:r>
          </a:p>
          <a:p>
            <a:pPr marL="0" indent="0">
              <a:buNone/>
            </a:pPr>
            <a:r>
              <a:rPr lang="en-US" dirty="0">
                <a:solidFill>
                  <a:srgbClr val="00B0F0"/>
                </a:solidFill>
                <a:latin typeface="Times New Roman" pitchFamily="18" charset="0"/>
                <a:cs typeface="Times New Roman" pitchFamily="18" charset="0"/>
              </a:rPr>
              <a:t>Output</a:t>
            </a:r>
            <a:r>
              <a:rPr lang="en-US" dirty="0">
                <a:latin typeface="Times New Roman" pitchFamily="18" charset="0"/>
                <a:cs typeface="Times New Roman" pitchFamily="18" charset="0"/>
              </a:rPr>
              <a:t>: We can calculate the propagation time as-</a:t>
            </a:r>
          </a:p>
          <a:p>
            <a:pPr marL="0" indent="0">
              <a:buNone/>
            </a:pPr>
            <a:r>
              <a:rPr lang="en-US" dirty="0">
                <a:solidFill>
                  <a:srgbClr val="00B0F0"/>
                </a:solidFill>
                <a:latin typeface="Times New Roman" pitchFamily="18" charset="0"/>
                <a:cs typeface="Times New Roman" pitchFamily="18" charset="0"/>
              </a:rPr>
              <a:t>Propagation time </a:t>
            </a:r>
            <a:r>
              <a:rPr lang="en-US" dirty="0">
                <a:latin typeface="Times New Roman" pitchFamily="18" charset="0"/>
                <a:cs typeface="Times New Roman" pitchFamily="18" charset="0"/>
              </a:rPr>
              <a:t>= (12000 * 10000) / (2.4 * 10^8) = 50 </a:t>
            </a:r>
            <a:r>
              <a:rPr lang="en-US" dirty="0" err="1">
                <a:latin typeface="Times New Roman" pitchFamily="18" charset="0"/>
                <a:cs typeface="Times New Roman" pitchFamily="18" charset="0"/>
              </a:rPr>
              <a:t>ms</a:t>
            </a:r>
            <a:r>
              <a:rPr lang="en-US" dirty="0">
                <a:latin typeface="Times New Roman" pitchFamily="18" charset="0"/>
                <a:cs typeface="Times New Roman" pitchFamily="18" charset="0"/>
              </a:rPr>
              <a:t> </a:t>
            </a:r>
          </a:p>
          <a:p>
            <a:endParaRPr lang="en-US" dirty="0"/>
          </a:p>
        </p:txBody>
      </p:sp>
      <p:pic>
        <p:nvPicPr>
          <p:cNvPr id="4" name="Picture 3">
            <a:extLst>
              <a:ext uri="{FF2B5EF4-FFF2-40B4-BE49-F238E27FC236}">
                <a16:creationId xmlns:a16="http://schemas.microsoft.com/office/drawing/2014/main" id="{6EC841CD-1A0C-DA03-98D0-0874DD63AE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9424795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b="1" dirty="0">
                <a:solidFill>
                  <a:srgbClr val="FF0000"/>
                </a:solidFill>
                <a:latin typeface="Times New Roman" pitchFamily="18" charset="0"/>
                <a:cs typeface="Times New Roman" pitchFamily="18" charset="0"/>
              </a:rPr>
              <a:t>Transmission Time</a:t>
            </a:r>
          </a:p>
          <a:p>
            <a:pPr marL="0" indent="0" algn="just">
              <a:buNone/>
            </a:pPr>
            <a:r>
              <a:rPr lang="en-US" dirty="0">
                <a:latin typeface="Times New Roman" pitchFamily="18" charset="0"/>
                <a:cs typeface="Times New Roman" pitchFamily="18" charset="0"/>
              </a:rPr>
              <a:t>Transmission Time is a time based on how long it takes to send the signal down the transmission line. It consists of time costs for an EM signal to propagate from one side to the other, or costs like the training signals that are usually put on the front of a packet by the sender, which helps the receiver synchronize clocks. The transmission time of a message relies upon the size of the message and the bandwidth of the channel.  </a:t>
            </a:r>
          </a:p>
          <a:p>
            <a:pPr marL="0" indent="0">
              <a:buNone/>
            </a:pPr>
            <a:r>
              <a:rPr lang="en-US" dirty="0">
                <a:latin typeface="Times New Roman" pitchFamily="18" charset="0"/>
                <a:cs typeface="Times New Roman" pitchFamily="18" charset="0"/>
              </a:rPr>
              <a:t>Transmission time = Message size / Bandwidth</a:t>
            </a:r>
          </a:p>
          <a:p>
            <a:endParaRPr lang="en-US" dirty="0"/>
          </a:p>
        </p:txBody>
      </p:sp>
      <p:pic>
        <p:nvPicPr>
          <p:cNvPr id="4" name="Picture 3">
            <a:extLst>
              <a:ext uri="{FF2B5EF4-FFF2-40B4-BE49-F238E27FC236}">
                <a16:creationId xmlns:a16="http://schemas.microsoft.com/office/drawing/2014/main" id="{20FCB888-AF0F-413D-46C6-1E384B10B4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1314498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b="1" dirty="0">
                <a:solidFill>
                  <a:srgbClr val="FF0000"/>
                </a:solidFill>
              </a:rPr>
              <a:t>Example: </a:t>
            </a:r>
          </a:p>
          <a:p>
            <a:pPr marL="0" indent="0" algn="just">
              <a:buNone/>
            </a:pPr>
            <a:r>
              <a:rPr lang="en-US" dirty="0"/>
              <a:t>Input: What will be the propagation time and the transmission time for a 2.5-kbyte message when the bandwidth of the network is 1 Gbps? Assuming the distance between sender and receiver is 12, 000 km and speed of light is 2.4 * 10^8 m/s.</a:t>
            </a:r>
          </a:p>
          <a:p>
            <a:pPr marL="0" indent="0" algn="just">
              <a:buNone/>
            </a:pPr>
            <a:r>
              <a:rPr lang="en-US" dirty="0">
                <a:solidFill>
                  <a:srgbClr val="00B0F0"/>
                </a:solidFill>
              </a:rPr>
              <a:t>Output: </a:t>
            </a:r>
            <a:r>
              <a:rPr lang="en-US" dirty="0"/>
              <a:t>We can calculate the propagation and transmission time as-</a:t>
            </a:r>
          </a:p>
          <a:p>
            <a:pPr marL="0" indent="0" algn="just">
              <a:buNone/>
            </a:pPr>
            <a:r>
              <a:rPr lang="en-US" dirty="0"/>
              <a:t>        Propagation time = (12000 * 10000) / (2.4 * 10^8) = 50 </a:t>
            </a:r>
            <a:r>
              <a:rPr lang="en-US" dirty="0" err="1"/>
              <a:t>ms</a:t>
            </a:r>
            <a:endParaRPr lang="en-US" dirty="0"/>
          </a:p>
          <a:p>
            <a:pPr marL="0" indent="0" algn="just">
              <a:buNone/>
            </a:pPr>
            <a:r>
              <a:rPr lang="en-US" dirty="0"/>
              <a:t>        Transmission time = (2560 * 8) / 10^9 = 0.020 </a:t>
            </a:r>
            <a:r>
              <a:rPr lang="en-US" dirty="0" err="1"/>
              <a:t>ms</a:t>
            </a:r>
            <a:endParaRPr lang="en-US" dirty="0"/>
          </a:p>
        </p:txBody>
      </p:sp>
      <p:pic>
        <p:nvPicPr>
          <p:cNvPr id="4" name="Picture 3">
            <a:extLst>
              <a:ext uri="{FF2B5EF4-FFF2-40B4-BE49-F238E27FC236}">
                <a16:creationId xmlns:a16="http://schemas.microsoft.com/office/drawing/2014/main" id="{DD0EAB9C-14CE-AD88-42FE-17D984E9C6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68580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1" y="228600"/>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lgn="just">
              <a:buNone/>
            </a:pPr>
            <a:r>
              <a:rPr lang="en-US" sz="2400" b="1" dirty="0">
                <a:solidFill>
                  <a:srgbClr val="FF0000"/>
                </a:solidFill>
                <a:latin typeface="Times New Roman" pitchFamily="18" charset="0"/>
                <a:cs typeface="Times New Roman" pitchFamily="18" charset="0"/>
              </a:rPr>
              <a:t>Queuing Time</a:t>
            </a:r>
          </a:p>
          <a:p>
            <a:pPr marL="0" indent="0" algn="just">
              <a:buNone/>
            </a:pPr>
            <a:endParaRPr lang="en-US" sz="2400" b="1" dirty="0">
              <a:solidFill>
                <a:srgbClr val="FF0000"/>
              </a:solidFill>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Queuing time is a time based on how long the packet has to sit around in the router. Quite frequently the wire is busy, so we are not able to transmit a packet immediately. The queuing time is usually not a fixed factor, hence it changes with the load thrust in the network. In cases like these, the packet sits waiting, ready to go, in a queue. These delays are predominantly characterized by the measure of traffic on the system. The more the traffic, the more likely a packet is stuck in the queue, just sitting in the memory, waiting. </a:t>
            </a:r>
            <a:endParaRPr lang="en-US" dirty="0"/>
          </a:p>
        </p:txBody>
      </p:sp>
      <p:pic>
        <p:nvPicPr>
          <p:cNvPr id="4" name="Picture 3">
            <a:extLst>
              <a:ext uri="{FF2B5EF4-FFF2-40B4-BE49-F238E27FC236}">
                <a16:creationId xmlns:a16="http://schemas.microsoft.com/office/drawing/2014/main" id="{686249A2-0C7F-5B3C-54C0-74893F3804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7116341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1" y="228600"/>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a:bodyPr>
          <a:lstStyle/>
          <a:p>
            <a:pPr marL="0" indent="0" algn="just">
              <a:buNone/>
            </a:pPr>
            <a:r>
              <a:rPr lang="en-US" sz="2400" b="1" dirty="0">
                <a:solidFill>
                  <a:srgbClr val="FF0000"/>
                </a:solidFill>
                <a:latin typeface="Times New Roman" pitchFamily="18" charset="0"/>
                <a:cs typeface="Times New Roman" pitchFamily="18" charset="0"/>
              </a:rPr>
              <a:t>THROUGHPUT </a:t>
            </a:r>
          </a:p>
          <a:p>
            <a:pPr marL="0" indent="0" algn="just">
              <a:buNone/>
            </a:pPr>
            <a:r>
              <a:rPr lang="en-US" sz="2400" dirty="0">
                <a:latin typeface="Times New Roman" pitchFamily="18" charset="0"/>
                <a:cs typeface="Times New Roman" pitchFamily="18" charset="0"/>
              </a:rPr>
              <a:t>Throughput is the number of messages successfully transmitted per unit time. It is controlled by available bandwidth, the available signal-to-noise ratio, and hardware limitations. The maximum throughput of a network may be consequently higher than the actual throughput achieved in everyday consumption. The terms ‘throughput’ and ‘bandwidth’ are often thought of as the same, yet they are different. Bandwidth is the potential measurement of a link, whereas throughput is an actual measurement of how fast we can send data. </a:t>
            </a:r>
            <a:endParaRPr lang="en-US" dirty="0"/>
          </a:p>
        </p:txBody>
      </p:sp>
      <p:pic>
        <p:nvPicPr>
          <p:cNvPr id="4" name="Picture 3">
            <a:extLst>
              <a:ext uri="{FF2B5EF4-FFF2-40B4-BE49-F238E27FC236}">
                <a16:creationId xmlns:a16="http://schemas.microsoft.com/office/drawing/2014/main" id="{1039439F-98E2-17E3-B6B5-B387360E1D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53838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1" y="228600"/>
            <a:ext cx="8229600" cy="411162"/>
          </a:xfrm>
        </p:spPr>
        <p:txBody>
          <a:bodyPr>
            <a:noAutofit/>
          </a:bodyPr>
          <a:lstStyle/>
          <a:p>
            <a:r>
              <a:rPr lang="en-US" sz="3200" b="1" dirty="0">
                <a:solidFill>
                  <a:schemeClr val="bg1"/>
                </a:solidFill>
                <a:latin typeface="Times New Roman" pitchFamily="18" charset="0"/>
                <a:cs typeface="Times New Roman" pitchFamily="18" charset="0"/>
              </a:rPr>
              <a:t>Performance problems in computer networks</a:t>
            </a:r>
          </a:p>
        </p:txBody>
      </p:sp>
      <p:sp>
        <p:nvSpPr>
          <p:cNvPr id="3" name="Content Placeholder 2"/>
          <p:cNvSpPr>
            <a:spLocks noGrp="1"/>
          </p:cNvSpPr>
          <p:nvPr>
            <p:ph idx="1"/>
          </p:nvPr>
        </p:nvSpPr>
        <p:spPr>
          <a:xfrm>
            <a:off x="0" y="838200"/>
            <a:ext cx="9144000" cy="6019800"/>
          </a:xfrm>
        </p:spPr>
        <p:txBody>
          <a:bodyPr>
            <a:normAutofit fontScale="92500"/>
          </a:bodyPr>
          <a:lstStyle/>
          <a:p>
            <a:pPr marL="0" indent="0" algn="just">
              <a:buNone/>
            </a:pPr>
            <a:r>
              <a:rPr lang="en-US" sz="2400" b="1" dirty="0">
                <a:latin typeface="Times New Roman" pitchFamily="18" charset="0"/>
                <a:cs typeface="Times New Roman" pitchFamily="18" charset="0"/>
              </a:rPr>
              <a:t>Let us consider: A highway that has a capacity of moving, say, 200 vehicles at a time. But at a random time, someone notices only, say, 150 vehicles moving through it due to some congestion on the road. As a result, the capacity is likely to be 200 vehicles per unit time and the throughput is 150 vehicles at a time. </a:t>
            </a:r>
          </a:p>
          <a:p>
            <a:pPr marL="0" indent="0" algn="just">
              <a:buNone/>
            </a:pPr>
            <a:r>
              <a:rPr lang="en-US" dirty="0"/>
              <a:t>Input: A network with bandwidth of 10 Mbps can pass only an average of 12, 000 frames per minute where each frame carries an average of 10, 000 bits. What will be the </a:t>
            </a:r>
          </a:p>
          <a:p>
            <a:pPr marL="0" indent="0" algn="just">
              <a:buNone/>
            </a:pPr>
            <a:r>
              <a:rPr lang="en-US" dirty="0"/>
              <a:t>       throughput for this network?</a:t>
            </a:r>
          </a:p>
          <a:p>
            <a:pPr marL="0" indent="0" algn="just">
              <a:buNone/>
            </a:pPr>
            <a:r>
              <a:rPr lang="en-US" dirty="0"/>
              <a:t>Output: We can calculate the throughput as-</a:t>
            </a:r>
          </a:p>
          <a:p>
            <a:pPr marL="0" indent="0" algn="just">
              <a:buNone/>
            </a:pPr>
            <a:r>
              <a:rPr lang="en-US" dirty="0"/>
              <a:t>        Throughput = (12, 000 x 10, 000) / 60 = 2 Mbps</a:t>
            </a:r>
          </a:p>
          <a:p>
            <a:pPr marL="0" indent="0" algn="just">
              <a:buNone/>
            </a:pPr>
            <a:r>
              <a:rPr lang="en-US" dirty="0"/>
              <a:t>        The throughput is nearly equal to one-fifth of the bandwidth in this case.</a:t>
            </a:r>
          </a:p>
        </p:txBody>
      </p:sp>
      <p:pic>
        <p:nvPicPr>
          <p:cNvPr id="4" name="Picture 3">
            <a:extLst>
              <a:ext uri="{FF2B5EF4-FFF2-40B4-BE49-F238E27FC236}">
                <a16:creationId xmlns:a16="http://schemas.microsoft.com/office/drawing/2014/main" id="{90B23B26-F270-A45C-8C6C-7FEF3B09C4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7856881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95400"/>
            <a:ext cx="8763000" cy="4830763"/>
          </a:xfrm>
        </p:spPr>
        <p:txBody>
          <a:bodyPr>
            <a:normAutofit/>
          </a:bodyPr>
          <a:lstStyle/>
          <a:p>
            <a:pPr marL="0" indent="0" algn="just">
              <a:buNone/>
            </a:pPr>
            <a:r>
              <a:rPr lang="en-US" b="0" i="0" dirty="0">
                <a:solidFill>
                  <a:srgbClr val="FF0000"/>
                </a:solidFill>
                <a:effectLst/>
                <a:latin typeface="system-ui"/>
              </a:rPr>
              <a:t>Jitter</a:t>
            </a:r>
          </a:p>
          <a:p>
            <a:pPr algn="just"/>
            <a:r>
              <a:rPr lang="en-US" b="0" i="0" dirty="0">
                <a:solidFill>
                  <a:srgbClr val="212529"/>
                </a:solidFill>
                <a:effectLst/>
                <a:latin typeface="system-ui"/>
              </a:rPr>
              <a:t>It is basically the variation in the delay for packets that belongs to the same flow. Thus Jitter is basically the variation in the packet delay. Higher the value of jitter means there is a large delay and the low jitter means the variation is small.</a:t>
            </a:r>
          </a:p>
        </p:txBody>
      </p:sp>
      <p:pic>
        <p:nvPicPr>
          <p:cNvPr id="2" name="Picture 1">
            <a:extLst>
              <a:ext uri="{FF2B5EF4-FFF2-40B4-BE49-F238E27FC236}">
                <a16:creationId xmlns:a16="http://schemas.microsoft.com/office/drawing/2014/main" id="{3CAEED3D-E9D8-35F8-259B-C9AD02876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419956776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13618"/>
            <a:ext cx="9144000" cy="5844382"/>
          </a:xfrm>
        </p:spPr>
        <p:txBody>
          <a:bodyPr>
            <a:normAutofit/>
          </a:bodyPr>
          <a:lstStyle/>
          <a:p>
            <a:pPr marL="0" indent="0" algn="just">
              <a:buNone/>
            </a:pPr>
            <a:r>
              <a:rPr lang="en-US" b="1" i="0" dirty="0">
                <a:effectLst/>
                <a:latin typeface="system-ui"/>
              </a:rPr>
              <a:t>Factors Affecting Network Performance</a:t>
            </a:r>
          </a:p>
          <a:p>
            <a:pPr marL="0" indent="0" algn="just">
              <a:buNone/>
            </a:pPr>
            <a:r>
              <a:rPr lang="en-US" i="0" dirty="0">
                <a:effectLst/>
                <a:latin typeface="system-ui"/>
              </a:rPr>
              <a:t>Below mentioned are the factors that affect the network performance.</a:t>
            </a:r>
          </a:p>
          <a:p>
            <a:pPr algn="just"/>
            <a:r>
              <a:rPr lang="en-US" i="0" dirty="0">
                <a:effectLst/>
                <a:latin typeface="system-ui"/>
              </a:rPr>
              <a:t>Network Infrastructure</a:t>
            </a:r>
          </a:p>
          <a:p>
            <a:pPr algn="just"/>
            <a:r>
              <a:rPr lang="en-US" i="0" dirty="0">
                <a:effectLst/>
                <a:latin typeface="system-ui"/>
              </a:rPr>
              <a:t>Applications used in the Network</a:t>
            </a:r>
          </a:p>
          <a:p>
            <a:pPr algn="just"/>
            <a:r>
              <a:rPr lang="en-US" i="0" dirty="0">
                <a:effectLst/>
                <a:latin typeface="system-ui"/>
              </a:rPr>
              <a:t>Network Issues</a:t>
            </a:r>
          </a:p>
          <a:p>
            <a:pPr algn="just"/>
            <a:r>
              <a:rPr lang="en-US" i="0" dirty="0">
                <a:effectLst/>
                <a:latin typeface="system-ui"/>
              </a:rPr>
              <a:t>Network Security</a:t>
            </a:r>
          </a:p>
        </p:txBody>
      </p:sp>
      <p:pic>
        <p:nvPicPr>
          <p:cNvPr id="2" name="Picture 1">
            <a:extLst>
              <a:ext uri="{FF2B5EF4-FFF2-40B4-BE49-F238E27FC236}">
                <a16:creationId xmlns:a16="http://schemas.microsoft.com/office/drawing/2014/main" id="{6DFFFB79-1DC9-F33D-73C4-97A035C14C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877505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a:solidFill>
                  <a:schemeClr val="bg1"/>
                </a:solidFill>
                <a:latin typeface="erdana"/>
              </a:rPr>
              <a:t>WAN(Wide Area Network)</a:t>
            </a:r>
            <a:endParaRPr lang="en-US" sz="3600" dirty="0">
              <a:solidFill>
                <a:schemeClr val="bg1"/>
              </a:solidFill>
            </a:endParaRPr>
          </a:p>
        </p:txBody>
      </p:sp>
      <p:sp>
        <p:nvSpPr>
          <p:cNvPr id="3" name="Text Placeholder 2"/>
          <p:cNvSpPr>
            <a:spLocks noGrp="1"/>
          </p:cNvSpPr>
          <p:nvPr>
            <p:ph type="body" sz="half" idx="1"/>
          </p:nvPr>
        </p:nvSpPr>
        <p:spPr>
          <a:xfrm>
            <a:off x="228600" y="990600"/>
            <a:ext cx="8686800" cy="4525963"/>
          </a:xfrm>
        </p:spPr>
        <p:txBody>
          <a:bodyPr>
            <a:noAutofit/>
          </a:bodyPr>
          <a:lstStyle/>
          <a:p>
            <a:pPr>
              <a:lnSpc>
                <a:spcPct val="150000"/>
              </a:lnSpc>
            </a:pPr>
            <a:r>
              <a:rPr lang="en-US" sz="2800" dirty="0"/>
              <a:t>A WAN, also called the Wide Area Network, is defined as a telecommunication network that extends over a large area. </a:t>
            </a:r>
          </a:p>
          <a:p>
            <a:pPr>
              <a:lnSpc>
                <a:spcPct val="150000"/>
              </a:lnSpc>
            </a:pPr>
            <a:r>
              <a:rPr lang="en-US" sz="2800" dirty="0"/>
              <a:t>The primary purpose of WAN is computer networking. The networks are linked to communicate with one another.</a:t>
            </a:r>
          </a:p>
          <a:p>
            <a:pPr>
              <a:lnSpc>
                <a:spcPct val="150000"/>
              </a:lnSpc>
            </a:pPr>
            <a:endParaRPr lang="en-US" sz="2800" dirty="0">
              <a:latin typeface="+mj-lt"/>
            </a:endParaRPr>
          </a:p>
        </p:txBody>
      </p:sp>
      <p:pic>
        <p:nvPicPr>
          <p:cNvPr id="4" name="Picture 3">
            <a:extLst>
              <a:ext uri="{FF2B5EF4-FFF2-40B4-BE49-F238E27FC236}">
                <a16:creationId xmlns:a16="http://schemas.microsoft.com/office/drawing/2014/main" id="{94D2618D-07F9-382C-1C39-EF354C02B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13618"/>
            <a:ext cx="9144000" cy="5844382"/>
          </a:xfrm>
        </p:spPr>
        <p:txBody>
          <a:bodyPr>
            <a:normAutofit fontScale="92500" lnSpcReduction="20000"/>
          </a:bodyPr>
          <a:lstStyle/>
          <a:p>
            <a:pPr marL="0" indent="0" algn="just">
              <a:buNone/>
            </a:pPr>
            <a:r>
              <a:rPr lang="en-US" b="1" i="0" dirty="0">
                <a:effectLst/>
                <a:latin typeface="Times New Roman" panose="02020603050405020304" pitchFamily="18" charset="0"/>
                <a:cs typeface="Times New Roman" panose="02020603050405020304" pitchFamily="18" charset="0"/>
              </a:rPr>
              <a:t>Network Infrastructure</a:t>
            </a:r>
          </a:p>
          <a:p>
            <a:pPr marL="0" indent="0" algn="just">
              <a:buNone/>
            </a:pPr>
            <a:r>
              <a:rPr lang="en-US" i="0" dirty="0">
                <a:effectLst/>
                <a:latin typeface="Times New Roman" panose="02020603050405020304" pitchFamily="18" charset="0"/>
                <a:cs typeface="Times New Roman" panose="02020603050405020304" pitchFamily="18" charset="0"/>
              </a:rPr>
              <a:t>Network Infrastructure is one of the factors that affect network performance. Network Infrastructure consists of routers, switches services of a network like IP Addressing, wireless protocols, etc., and these factors directly affect the performance of the network.</a:t>
            </a:r>
          </a:p>
          <a:p>
            <a:pPr marL="0" indent="0" algn="just">
              <a:buNone/>
            </a:pPr>
            <a:endParaRPr lang="en-US" b="1" i="0" dirty="0">
              <a:effectLst/>
              <a:latin typeface="Times New Roman" panose="02020603050405020304" pitchFamily="18" charset="0"/>
              <a:cs typeface="Times New Roman" panose="02020603050405020304" pitchFamily="18" charset="0"/>
            </a:endParaRPr>
          </a:p>
          <a:p>
            <a:pPr marL="0" indent="0" algn="just">
              <a:buNone/>
            </a:pPr>
            <a:r>
              <a:rPr lang="en-US" b="1" i="0" dirty="0">
                <a:effectLst/>
                <a:latin typeface="Times New Roman" panose="02020603050405020304" pitchFamily="18" charset="0"/>
                <a:cs typeface="Times New Roman" panose="02020603050405020304" pitchFamily="18" charset="0"/>
              </a:rPr>
              <a:t>Applications Used in the Network</a:t>
            </a:r>
          </a:p>
          <a:p>
            <a:pPr marL="0" indent="0" algn="just">
              <a:buNone/>
            </a:pPr>
            <a:r>
              <a:rPr lang="en-US" i="0" dirty="0">
                <a:effectLst/>
                <a:latin typeface="Times New Roman" panose="02020603050405020304" pitchFamily="18" charset="0"/>
                <a:cs typeface="Times New Roman" panose="02020603050405020304" pitchFamily="18" charset="0"/>
              </a:rPr>
              <a:t>Applications that are used in the Network can also have an impact on the performance of the network as some applications that have poor performance can take large bandwidth, for more complicated applications, its maintenance is also important and therefore it impacts the performance of the network.</a:t>
            </a:r>
          </a:p>
        </p:txBody>
      </p:sp>
      <p:pic>
        <p:nvPicPr>
          <p:cNvPr id="2" name="Picture 1">
            <a:extLst>
              <a:ext uri="{FF2B5EF4-FFF2-40B4-BE49-F238E27FC236}">
                <a16:creationId xmlns:a16="http://schemas.microsoft.com/office/drawing/2014/main" id="{4389BBF1-8075-824B-731D-8CDC782A0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7906622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13618"/>
            <a:ext cx="9144000" cy="5844382"/>
          </a:xfrm>
        </p:spPr>
        <p:txBody>
          <a:bodyPr>
            <a:normAutofit fontScale="92500" lnSpcReduction="10000"/>
          </a:bodyPr>
          <a:lstStyle/>
          <a:p>
            <a:pPr marL="0" indent="0" algn="just">
              <a:buNone/>
            </a:pPr>
            <a:r>
              <a:rPr lang="en-US" b="1" i="0" dirty="0">
                <a:effectLst/>
                <a:latin typeface="Times New Roman" panose="02020603050405020304" pitchFamily="18" charset="0"/>
                <a:cs typeface="Times New Roman" panose="02020603050405020304" pitchFamily="18" charset="0"/>
              </a:rPr>
              <a:t>Network Issues</a:t>
            </a:r>
          </a:p>
          <a:p>
            <a:pPr marL="0" indent="0" algn="just">
              <a:buNone/>
            </a:pPr>
            <a:r>
              <a:rPr lang="en-US" i="0" dirty="0">
                <a:effectLst/>
                <a:latin typeface="Times New Roman" panose="02020603050405020304" pitchFamily="18" charset="0"/>
                <a:cs typeface="Times New Roman" panose="02020603050405020304" pitchFamily="18" charset="0"/>
              </a:rPr>
              <a:t>Network Issue is a factor in Network Performance as the flaws or loopholes in these issues can lead to many systemic issues. Hardware issues can also impact the performance of the network.</a:t>
            </a:r>
          </a:p>
          <a:p>
            <a:pPr marL="0" indent="0" algn="just">
              <a:buNone/>
            </a:pPr>
            <a:endParaRPr lang="en-US" b="1" i="0" dirty="0">
              <a:effectLst/>
              <a:latin typeface="Times New Roman" panose="02020603050405020304" pitchFamily="18" charset="0"/>
              <a:cs typeface="Times New Roman" panose="02020603050405020304" pitchFamily="18" charset="0"/>
            </a:endParaRPr>
          </a:p>
          <a:p>
            <a:pPr marL="0" indent="0" algn="just">
              <a:buNone/>
            </a:pPr>
            <a:r>
              <a:rPr lang="en-US" b="1" i="0" dirty="0">
                <a:effectLst/>
                <a:latin typeface="Times New Roman" panose="02020603050405020304" pitchFamily="18" charset="0"/>
                <a:cs typeface="Times New Roman" panose="02020603050405020304" pitchFamily="18" charset="0"/>
              </a:rPr>
              <a:t>Network Security</a:t>
            </a:r>
          </a:p>
          <a:p>
            <a:pPr marL="0" indent="0" algn="just">
              <a:buNone/>
            </a:pPr>
            <a:r>
              <a:rPr lang="en-US" i="0" dirty="0">
                <a:effectLst/>
                <a:latin typeface="Times New Roman" panose="02020603050405020304" pitchFamily="18" charset="0"/>
                <a:cs typeface="Times New Roman" panose="02020603050405020304" pitchFamily="18" charset="0"/>
              </a:rPr>
              <a:t>Network Security provides privacy, data integrity, etc. Performance can be influenced by taking network bandwidth which has the work of managing the scanning of devices, encryption of data, etc. But these cases negatively influence the network.</a:t>
            </a:r>
          </a:p>
        </p:txBody>
      </p:sp>
      <p:pic>
        <p:nvPicPr>
          <p:cNvPr id="2" name="Picture 1">
            <a:extLst>
              <a:ext uri="{FF2B5EF4-FFF2-40B4-BE49-F238E27FC236}">
                <a16:creationId xmlns:a16="http://schemas.microsoft.com/office/drawing/2014/main" id="{CA5AB431-82F3-F72D-4EF7-9210637CB1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562078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latin typeface="Times New Roman" pitchFamily="18" charset="0"/>
                <a:cs typeface="Times New Roman" pitchFamily="18" charset="0"/>
              </a:rPr>
              <a:t>MODULE –V</a:t>
            </a:r>
            <a:br>
              <a:rPr lang="en-US" dirty="0"/>
            </a:br>
            <a:endParaRPr lang="en-US" dirty="0"/>
          </a:p>
        </p:txBody>
      </p:sp>
      <p:sp>
        <p:nvSpPr>
          <p:cNvPr id="5" name="Subtitle 4"/>
          <p:cNvSpPr>
            <a:spLocks noGrp="1"/>
          </p:cNvSpPr>
          <p:nvPr>
            <p:ph type="subTitle" idx="1"/>
          </p:nvPr>
        </p:nvSpPr>
        <p:spPr>
          <a:xfrm>
            <a:off x="1371600" y="3352800"/>
            <a:ext cx="6400800" cy="1143000"/>
          </a:xfrm>
        </p:spPr>
        <p:txBody>
          <a:bodyPr>
            <a:normAutofit fontScale="92500"/>
          </a:bodyPr>
          <a:lstStyle/>
          <a:p>
            <a:r>
              <a:rPr lang="en-US" sz="4400" b="1" dirty="0">
                <a:solidFill>
                  <a:schemeClr val="tx1"/>
                </a:solidFill>
                <a:latin typeface="Times New Roman" pitchFamily="18" charset="0"/>
                <a:cs typeface="Times New Roman" pitchFamily="18" charset="0"/>
              </a:rPr>
              <a:t>APPLICATION </a:t>
            </a:r>
            <a:r>
              <a:rPr lang="en-US" sz="4800" b="1" dirty="0">
                <a:solidFill>
                  <a:schemeClr val="tx1"/>
                </a:solidFill>
                <a:latin typeface="Times New Roman" pitchFamily="18" charset="0"/>
                <a:cs typeface="Times New Roman" pitchFamily="18" charset="0"/>
              </a:rPr>
              <a:t> LAYER</a:t>
            </a:r>
          </a:p>
        </p:txBody>
      </p:sp>
      <p:pic>
        <p:nvPicPr>
          <p:cNvPr id="3" name="Picture 2">
            <a:extLst>
              <a:ext uri="{FF2B5EF4-FFF2-40B4-BE49-F238E27FC236}">
                <a16:creationId xmlns:a16="http://schemas.microsoft.com/office/drawing/2014/main" id="{3421C999-40DA-219B-E3C1-49E6CEF44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2" name="Picture 1">
            <a:extLst>
              <a:ext uri="{FF2B5EF4-FFF2-40B4-BE49-F238E27FC236}">
                <a16:creationId xmlns:a16="http://schemas.microsoft.com/office/drawing/2014/main" id="{CDF8DE84-3D28-58CE-5CCF-719390896E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Application Layer</a:t>
            </a:r>
            <a:br>
              <a:rPr lang="en-US" dirty="0"/>
            </a:br>
            <a:endParaRPr lang="en-US" dirty="0"/>
          </a:p>
        </p:txBody>
      </p:sp>
      <p:graphicFrame>
        <p:nvGraphicFramePr>
          <p:cNvPr id="5" name="Content Placeholder 4">
            <a:extLst>
              <a:ext uri="{FF2B5EF4-FFF2-40B4-BE49-F238E27FC236}">
                <a16:creationId xmlns:a16="http://schemas.microsoft.com/office/drawing/2014/main" id="{CBDBA828-FD5D-0D55-AD1F-C0FD4CF14DEF}"/>
              </a:ext>
            </a:extLst>
          </p:cNvPr>
          <p:cNvGraphicFramePr>
            <a:graphicFrameLocks noGrp="1"/>
          </p:cNvGraphicFramePr>
          <p:nvPr>
            <p:ph idx="1"/>
            <p:extLst>
              <p:ext uri="{D42A27DB-BD31-4B8C-83A1-F6EECF244321}">
                <p14:modId xmlns:p14="http://schemas.microsoft.com/office/powerpoint/2010/main" val="2335826658"/>
              </p:ext>
            </p:extLst>
          </p:nvPr>
        </p:nvGraphicFramePr>
        <p:xfrm>
          <a:off x="76200" y="876300"/>
          <a:ext cx="8991600" cy="3749040"/>
        </p:xfrm>
        <a:graphic>
          <a:graphicData uri="http://schemas.openxmlformats.org/drawingml/2006/table">
            <a:tbl>
              <a:tblPr/>
              <a:tblGrid>
                <a:gridCol w="8991600">
                  <a:extLst>
                    <a:ext uri="{9D8B030D-6E8A-4147-A177-3AD203B41FA5}">
                      <a16:colId xmlns:a16="http://schemas.microsoft.com/office/drawing/2014/main" val="3233823515"/>
                    </a:ext>
                  </a:extLst>
                </a:gridCol>
              </a:tblGrid>
              <a:tr h="2019300">
                <a:tc>
                  <a:txBody>
                    <a:bodyPr/>
                    <a:lstStyle/>
                    <a:p>
                      <a:pPr algn="just"/>
                      <a:r>
                        <a:rPr lang="en-US" sz="4000" dirty="0">
                          <a:solidFill>
                            <a:srgbClr val="333333"/>
                          </a:solidFill>
                          <a:effectLst/>
                          <a:latin typeface="Times New Roman" panose="02020603050405020304" pitchFamily="18" charset="0"/>
                          <a:cs typeface="Times New Roman" panose="02020603050405020304" pitchFamily="18" charset="0"/>
                        </a:rPr>
                        <a:t>The application layer in the OSI model is the closest layer to the end user which means that the application layer and end user can interact directly with the software application. The application layer programs are based on client and servers.</a:t>
                      </a:r>
                    </a:p>
                  </a:txBody>
                  <a:tcPr anchor="ctr">
                    <a:lnL>
                      <a:noFill/>
                    </a:lnL>
                    <a:lnR>
                      <a:noFill/>
                    </a:lnR>
                    <a:lnT>
                      <a:noFill/>
                    </a:lnT>
                    <a:lnB>
                      <a:noFill/>
                    </a:lnB>
                  </a:tcPr>
                </a:tc>
                <a:extLst>
                  <a:ext uri="{0D108BD9-81ED-4DB2-BD59-A6C34878D82A}">
                    <a16:rowId xmlns:a16="http://schemas.microsoft.com/office/drawing/2014/main" val="3413990028"/>
                  </a:ext>
                </a:extLst>
              </a:tr>
            </a:tbl>
          </a:graphicData>
        </a:graphic>
      </p:graphicFrame>
      <p:pic>
        <p:nvPicPr>
          <p:cNvPr id="6" name="Picture 5">
            <a:extLst>
              <a:ext uri="{FF2B5EF4-FFF2-40B4-BE49-F238E27FC236}">
                <a16:creationId xmlns:a16="http://schemas.microsoft.com/office/drawing/2014/main" id="{10321172-C253-357D-D124-5FBBAF1C22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Application Layer</a:t>
            </a:r>
            <a:br>
              <a:rPr lang="en-US" dirty="0"/>
            </a:br>
            <a:endParaRPr lang="en-US" dirty="0"/>
          </a:p>
        </p:txBody>
      </p:sp>
      <p:sp>
        <p:nvSpPr>
          <p:cNvPr id="3" name="Content Placeholder 2"/>
          <p:cNvSpPr>
            <a:spLocks noGrp="1"/>
          </p:cNvSpPr>
          <p:nvPr>
            <p:ph idx="1"/>
          </p:nvPr>
        </p:nvSpPr>
        <p:spPr>
          <a:xfrm>
            <a:off x="0" y="914400"/>
            <a:ext cx="9144000" cy="5791200"/>
          </a:xfrm>
        </p:spPr>
        <p:txBody>
          <a:bodyPr>
            <a:normAutofit fontScale="85000" lnSpcReduction="20000"/>
          </a:bodyPr>
          <a:lstStyle/>
          <a:p>
            <a:pPr marL="0" indent="0" algn="just">
              <a:lnSpc>
                <a:spcPct val="150000"/>
              </a:lnSpc>
              <a:buNone/>
            </a:pPr>
            <a:r>
              <a:rPr lang="en-US" b="1" dirty="0">
                <a:latin typeface="Times New Roman" pitchFamily="18" charset="0"/>
                <a:cs typeface="Times New Roman" pitchFamily="18" charset="0"/>
              </a:rPr>
              <a:t>The Application layer includes the following functions:</a:t>
            </a:r>
          </a:p>
          <a:p>
            <a:pPr algn="just">
              <a:lnSpc>
                <a:spcPct val="150000"/>
              </a:lnSpc>
            </a:pPr>
            <a:r>
              <a:rPr lang="en-US" dirty="0">
                <a:solidFill>
                  <a:srgbClr val="FF0000"/>
                </a:solidFill>
                <a:latin typeface="Times New Roman" pitchFamily="18" charset="0"/>
                <a:cs typeface="Times New Roman" pitchFamily="18" charset="0"/>
              </a:rPr>
              <a:t>Identifying communication partners: </a:t>
            </a:r>
            <a:r>
              <a:rPr lang="en-US" dirty="0">
                <a:latin typeface="Times New Roman" pitchFamily="18" charset="0"/>
                <a:cs typeface="Times New Roman" pitchFamily="18" charset="0"/>
              </a:rPr>
              <a:t>The application layer identifies the availability of communication partners for an application with data to transmit.</a:t>
            </a:r>
          </a:p>
          <a:p>
            <a:pPr algn="just">
              <a:lnSpc>
                <a:spcPct val="150000"/>
              </a:lnSpc>
            </a:pPr>
            <a:r>
              <a:rPr lang="en-US" dirty="0">
                <a:solidFill>
                  <a:srgbClr val="FF0000"/>
                </a:solidFill>
                <a:latin typeface="Times New Roman" pitchFamily="18" charset="0"/>
                <a:cs typeface="Times New Roman" pitchFamily="18" charset="0"/>
              </a:rPr>
              <a:t>Determining resource availability: </a:t>
            </a:r>
            <a:r>
              <a:rPr lang="en-US" dirty="0">
                <a:latin typeface="Times New Roman" pitchFamily="18" charset="0"/>
                <a:cs typeface="Times New Roman" pitchFamily="18" charset="0"/>
              </a:rPr>
              <a:t>The application layer determines whether sufficient network resources are available for the requested communication.</a:t>
            </a:r>
          </a:p>
          <a:p>
            <a:pPr algn="just">
              <a:lnSpc>
                <a:spcPct val="150000"/>
              </a:lnSpc>
            </a:pPr>
            <a:r>
              <a:rPr lang="en-US" dirty="0">
                <a:solidFill>
                  <a:srgbClr val="FF0000"/>
                </a:solidFill>
                <a:latin typeface="Times New Roman" pitchFamily="18" charset="0"/>
                <a:cs typeface="Times New Roman" pitchFamily="18" charset="0"/>
              </a:rPr>
              <a:t>Synchronizing communication: </a:t>
            </a:r>
            <a:r>
              <a:rPr lang="en-US" dirty="0">
                <a:latin typeface="Times New Roman" pitchFamily="18" charset="0"/>
                <a:cs typeface="Times New Roman" pitchFamily="18" charset="0"/>
              </a:rPr>
              <a:t>All the communications occur between the applications requires cooperation which is managed by an application layer.</a:t>
            </a:r>
          </a:p>
        </p:txBody>
      </p:sp>
      <p:pic>
        <p:nvPicPr>
          <p:cNvPr id="4" name="Picture 3">
            <a:extLst>
              <a:ext uri="{FF2B5EF4-FFF2-40B4-BE49-F238E27FC236}">
                <a16:creationId xmlns:a16="http://schemas.microsoft.com/office/drawing/2014/main" id="{8DEB3764-5430-C8C8-3D9D-5DC45DD6EB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4087722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Services of Application Layers</a:t>
            </a:r>
            <a:br>
              <a:rPr lang="en-US" dirty="0"/>
            </a:br>
            <a:endParaRPr lang="en-US" dirty="0"/>
          </a:p>
        </p:txBody>
      </p:sp>
      <p:sp>
        <p:nvSpPr>
          <p:cNvPr id="3" name="Content Placeholder 2"/>
          <p:cNvSpPr>
            <a:spLocks noGrp="1"/>
          </p:cNvSpPr>
          <p:nvPr>
            <p:ph idx="1"/>
          </p:nvPr>
        </p:nvSpPr>
        <p:spPr>
          <a:xfrm>
            <a:off x="0" y="914400"/>
            <a:ext cx="9144000" cy="5211763"/>
          </a:xfrm>
        </p:spPr>
        <p:txBody>
          <a:bodyPr>
            <a:noAutofit/>
          </a:bodyPr>
          <a:lstStyle/>
          <a:p>
            <a:pPr algn="just">
              <a:lnSpc>
                <a:spcPct val="150000"/>
              </a:lnSpc>
            </a:pPr>
            <a:r>
              <a:rPr lang="en-US" sz="2200" dirty="0">
                <a:solidFill>
                  <a:srgbClr val="FF0000"/>
                </a:solidFill>
                <a:latin typeface="Times New Roman" pitchFamily="18" charset="0"/>
                <a:cs typeface="Times New Roman" pitchFamily="18" charset="0"/>
              </a:rPr>
              <a:t>Network Virtual terminal: </a:t>
            </a:r>
            <a:r>
              <a:rPr lang="en-US" sz="2200" dirty="0">
                <a:latin typeface="Times New Roman" pitchFamily="18" charset="0"/>
                <a:cs typeface="Times New Roman" pitchFamily="18" charset="0"/>
              </a:rPr>
              <a:t>An application layer allows a user to log on to a remote host. To do so, the application creates a software emulation of a terminal at the remote host. The user's computer talks to the software terminal, which in turn, talks to the host. The remote host thinks that it is communicating with one of its own terminals, so it allows the user to log on.</a:t>
            </a:r>
          </a:p>
          <a:p>
            <a:pPr algn="just">
              <a:lnSpc>
                <a:spcPct val="150000"/>
              </a:lnSpc>
            </a:pPr>
            <a:r>
              <a:rPr lang="en-US" sz="2200" dirty="0">
                <a:solidFill>
                  <a:srgbClr val="FF0000"/>
                </a:solidFill>
                <a:latin typeface="Times New Roman" pitchFamily="18" charset="0"/>
                <a:cs typeface="Times New Roman" pitchFamily="18" charset="0"/>
              </a:rPr>
              <a:t>File Transfer, Access, and Management (FTAM): </a:t>
            </a:r>
            <a:r>
              <a:rPr lang="en-US" sz="2200" dirty="0">
                <a:latin typeface="Times New Roman" pitchFamily="18" charset="0"/>
                <a:cs typeface="Times New Roman" pitchFamily="18" charset="0"/>
              </a:rPr>
              <a:t>An application allows a user to access files in a remote computer, to retrieve files from a computer and to manage files in a remote computer. FTAM defines a hierarchical virtual file in terms of file structure, file attributes and the kind of operations performed on the files and their attributes.</a:t>
            </a:r>
          </a:p>
        </p:txBody>
      </p:sp>
      <p:pic>
        <p:nvPicPr>
          <p:cNvPr id="4" name="Picture 3">
            <a:extLst>
              <a:ext uri="{FF2B5EF4-FFF2-40B4-BE49-F238E27FC236}">
                <a16:creationId xmlns:a16="http://schemas.microsoft.com/office/drawing/2014/main" id="{F7A0F980-C17E-DF1A-FEB1-FB09A7ED25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Services of Application Layers</a:t>
            </a:r>
            <a:br>
              <a:rPr lang="en-US" dirty="0"/>
            </a:br>
            <a:endParaRPr lang="en-US" dirty="0"/>
          </a:p>
        </p:txBody>
      </p:sp>
      <p:sp>
        <p:nvSpPr>
          <p:cNvPr id="3" name="Content Placeholder 2"/>
          <p:cNvSpPr>
            <a:spLocks noGrp="1"/>
          </p:cNvSpPr>
          <p:nvPr>
            <p:ph idx="1"/>
          </p:nvPr>
        </p:nvSpPr>
        <p:spPr>
          <a:xfrm>
            <a:off x="0" y="914400"/>
            <a:ext cx="9144000" cy="5211763"/>
          </a:xfrm>
        </p:spPr>
        <p:txBody>
          <a:bodyPr>
            <a:noAutofit/>
          </a:bodyPr>
          <a:lstStyle/>
          <a:p>
            <a:pPr algn="just">
              <a:lnSpc>
                <a:spcPct val="150000"/>
              </a:lnSpc>
            </a:pPr>
            <a:r>
              <a:rPr lang="en-US" sz="2200" dirty="0">
                <a:solidFill>
                  <a:srgbClr val="FF0000"/>
                </a:solidFill>
                <a:latin typeface="Times New Roman" pitchFamily="18" charset="0"/>
                <a:cs typeface="Times New Roman" pitchFamily="18" charset="0"/>
              </a:rPr>
              <a:t>Addressing: </a:t>
            </a:r>
            <a:r>
              <a:rPr lang="en-US" sz="2200" dirty="0">
                <a:latin typeface="Times New Roman" pitchFamily="18" charset="0"/>
                <a:cs typeface="Times New Roman" pitchFamily="18" charset="0"/>
              </a:rPr>
              <a:t>To obtain communication between client and server, there is a need for addressing. When a client made a request to the server, the request contains the server address and its own address. The server response to the client request, the request contains the destination address, i.e., client address. To achieve this kind of addressing, DNS is used.</a:t>
            </a:r>
          </a:p>
          <a:p>
            <a:pPr algn="just">
              <a:lnSpc>
                <a:spcPct val="150000"/>
              </a:lnSpc>
            </a:pPr>
            <a:r>
              <a:rPr lang="en-US" sz="2200" dirty="0">
                <a:solidFill>
                  <a:srgbClr val="FF0000"/>
                </a:solidFill>
                <a:latin typeface="Times New Roman" pitchFamily="18" charset="0"/>
                <a:cs typeface="Times New Roman" pitchFamily="18" charset="0"/>
              </a:rPr>
              <a:t>Mail Services: </a:t>
            </a:r>
            <a:r>
              <a:rPr lang="en-US" sz="2200" dirty="0">
                <a:latin typeface="Times New Roman" pitchFamily="18" charset="0"/>
                <a:cs typeface="Times New Roman" pitchFamily="18" charset="0"/>
              </a:rPr>
              <a:t>An application layer provides Email forwarding and storage.</a:t>
            </a:r>
          </a:p>
          <a:p>
            <a:pPr algn="just">
              <a:lnSpc>
                <a:spcPct val="150000"/>
              </a:lnSpc>
            </a:pPr>
            <a:r>
              <a:rPr lang="en-US" sz="2200" dirty="0">
                <a:solidFill>
                  <a:srgbClr val="FF0000"/>
                </a:solidFill>
                <a:latin typeface="Times New Roman" pitchFamily="18" charset="0"/>
                <a:cs typeface="Times New Roman" pitchFamily="18" charset="0"/>
              </a:rPr>
              <a:t>Directory Services: </a:t>
            </a:r>
            <a:r>
              <a:rPr lang="en-US" sz="2200" dirty="0">
                <a:latin typeface="Times New Roman" pitchFamily="18" charset="0"/>
                <a:cs typeface="Times New Roman" pitchFamily="18" charset="0"/>
              </a:rPr>
              <a:t>An application contains a distributed database that provides access for global information about various objects and services.</a:t>
            </a:r>
          </a:p>
          <a:p>
            <a:pPr algn="just">
              <a:lnSpc>
                <a:spcPct val="150000"/>
              </a:lnSpc>
            </a:pPr>
            <a:r>
              <a:rPr lang="en-US" sz="2200" dirty="0">
                <a:solidFill>
                  <a:srgbClr val="FF0000"/>
                </a:solidFill>
                <a:latin typeface="Times New Roman" pitchFamily="18" charset="0"/>
                <a:cs typeface="Times New Roman" pitchFamily="18" charset="0"/>
              </a:rPr>
              <a:t>Authentication: </a:t>
            </a:r>
            <a:r>
              <a:rPr lang="en-US" sz="2200" dirty="0">
                <a:latin typeface="Times New Roman" pitchFamily="18" charset="0"/>
                <a:cs typeface="Times New Roman" pitchFamily="18" charset="0"/>
              </a:rPr>
              <a:t>It authenticates the sender or receiver's message or both.</a:t>
            </a:r>
          </a:p>
        </p:txBody>
      </p:sp>
      <p:pic>
        <p:nvPicPr>
          <p:cNvPr id="4" name="Picture 3">
            <a:extLst>
              <a:ext uri="{FF2B5EF4-FFF2-40B4-BE49-F238E27FC236}">
                <a16:creationId xmlns:a16="http://schemas.microsoft.com/office/drawing/2014/main" id="{B09E98F3-C1C8-5FDD-5B39-D213FE3583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3301093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CLIENT-SERVER PROGRAMMING</a:t>
            </a:r>
            <a:endParaRPr lang="en-US" dirty="0">
              <a:solidFill>
                <a:schemeClr val="bg1"/>
              </a:solidFill>
            </a:endParaRPr>
          </a:p>
        </p:txBody>
      </p:sp>
      <p:sp>
        <p:nvSpPr>
          <p:cNvPr id="3" name="Content Placeholder 2"/>
          <p:cNvSpPr>
            <a:spLocks noGrp="1"/>
          </p:cNvSpPr>
          <p:nvPr>
            <p:ph idx="1"/>
          </p:nvPr>
        </p:nvSpPr>
        <p:spPr>
          <a:xfrm>
            <a:off x="0" y="990600"/>
            <a:ext cx="9144000" cy="5867400"/>
          </a:xfrm>
        </p:spPr>
        <p:txBody>
          <a:bodyPr>
            <a:normAutofit/>
          </a:bodyPr>
          <a:lstStyle/>
          <a:p>
            <a:pPr algn="just">
              <a:lnSpc>
                <a:spcPct val="160000"/>
              </a:lnSpc>
            </a:pPr>
            <a:r>
              <a:rPr lang="en-US" dirty="0">
                <a:solidFill>
                  <a:srgbClr val="FF0000"/>
                </a:solidFill>
                <a:latin typeface="Times New Roman" pitchFamily="18" charset="0"/>
                <a:cs typeface="Times New Roman" pitchFamily="18" charset="0"/>
              </a:rPr>
              <a:t>Client-server architecture: </a:t>
            </a:r>
            <a:r>
              <a:rPr lang="en-US" dirty="0">
                <a:latin typeface="Times New Roman" pitchFamily="18" charset="0"/>
                <a:cs typeface="Times New Roman" pitchFamily="18" charset="0"/>
              </a:rPr>
              <a:t>An application program running on the local machine sends a request to another application program is known as a client, and a program that serves a request is known as a server. For example, when a web server receives a request from the client host, it responds to the request to the client host.</a:t>
            </a:r>
          </a:p>
        </p:txBody>
      </p:sp>
      <p:pic>
        <p:nvPicPr>
          <p:cNvPr id="4" name="Picture 3">
            <a:extLst>
              <a:ext uri="{FF2B5EF4-FFF2-40B4-BE49-F238E27FC236}">
                <a16:creationId xmlns:a16="http://schemas.microsoft.com/office/drawing/2014/main" id="{6C021028-3B44-BF3C-8CBC-C9E362389C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CLIENT-SERVER PROGRAMMING</a:t>
            </a:r>
            <a:endParaRPr lang="en-US" dirty="0">
              <a:solidFill>
                <a:schemeClr val="bg1"/>
              </a:solidFill>
            </a:endParaRPr>
          </a:p>
        </p:txBody>
      </p:sp>
      <p:pic>
        <p:nvPicPr>
          <p:cNvPr id="4" name="Picture 3">
            <a:extLst>
              <a:ext uri="{FF2B5EF4-FFF2-40B4-BE49-F238E27FC236}">
                <a16:creationId xmlns:a16="http://schemas.microsoft.com/office/drawing/2014/main" id="{6C021028-3B44-BF3C-8CBC-C9E362389C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2050" name="Picture 2">
            <a:extLst>
              <a:ext uri="{FF2B5EF4-FFF2-40B4-BE49-F238E27FC236}">
                <a16:creationId xmlns:a16="http://schemas.microsoft.com/office/drawing/2014/main" id="{C316B001-49FE-D017-98E0-73BF86E93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12838"/>
            <a:ext cx="8229600" cy="43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64811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CLIENT-SERVER PROGRAMMING</a:t>
            </a:r>
            <a:endParaRPr lang="en-US" dirty="0">
              <a:solidFill>
                <a:schemeClr val="bg1"/>
              </a:solidFill>
            </a:endParaRPr>
          </a:p>
        </p:txBody>
      </p:sp>
      <p:sp>
        <p:nvSpPr>
          <p:cNvPr id="3" name="Content Placeholder 2"/>
          <p:cNvSpPr>
            <a:spLocks noGrp="1"/>
          </p:cNvSpPr>
          <p:nvPr>
            <p:ph idx="1"/>
          </p:nvPr>
        </p:nvSpPr>
        <p:spPr>
          <a:xfrm>
            <a:off x="0" y="990600"/>
            <a:ext cx="9144000" cy="5867400"/>
          </a:xfrm>
        </p:spPr>
        <p:txBody>
          <a:bodyPr>
            <a:normAutofit fontScale="77500" lnSpcReduction="20000"/>
          </a:bodyPr>
          <a:lstStyle/>
          <a:p>
            <a:pPr algn="l" fontAlgn="base"/>
            <a:r>
              <a:rPr lang="en-US" b="1" i="0" dirty="0">
                <a:solidFill>
                  <a:srgbClr val="273239"/>
                </a:solidFill>
                <a:effectLst/>
                <a:latin typeface="Times New Roman" panose="02020603050405020304" pitchFamily="18" charset="0"/>
                <a:cs typeface="Times New Roman" panose="02020603050405020304" pitchFamily="18" charset="0"/>
              </a:rPr>
              <a:t>How the browser interacts with the servers ?</a:t>
            </a:r>
            <a:br>
              <a:rPr lang="en-US" b="0" i="0" dirty="0">
                <a:solidFill>
                  <a:srgbClr val="273239"/>
                </a:solidFill>
                <a:effectLst/>
                <a:latin typeface="Times New Roman" panose="02020603050405020304" pitchFamily="18" charset="0"/>
                <a:cs typeface="Times New Roman" panose="02020603050405020304" pitchFamily="18" charset="0"/>
              </a:rPr>
            </a:br>
            <a:r>
              <a:rPr lang="en-US" b="0" i="0" dirty="0">
                <a:solidFill>
                  <a:srgbClr val="273239"/>
                </a:solidFill>
                <a:effectLst/>
                <a:latin typeface="Times New Roman" panose="02020603050405020304" pitchFamily="18" charset="0"/>
                <a:cs typeface="Times New Roman" panose="02020603050405020304" pitchFamily="18" charset="0"/>
              </a:rPr>
              <a:t>There are few steps to follow to interacts with the servers a client.</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User enters the </a:t>
            </a:r>
            <a:r>
              <a:rPr lang="en-US" b="1" i="0" dirty="0">
                <a:solidFill>
                  <a:srgbClr val="273239"/>
                </a:solidFill>
                <a:effectLst/>
                <a:latin typeface="Times New Roman" panose="02020603050405020304" pitchFamily="18" charset="0"/>
                <a:cs typeface="Times New Roman" panose="02020603050405020304" pitchFamily="18" charset="0"/>
              </a:rPr>
              <a:t>URL</a:t>
            </a:r>
            <a:r>
              <a:rPr lang="en-US" b="0" i="0" dirty="0">
                <a:solidFill>
                  <a:srgbClr val="273239"/>
                </a:solidFill>
                <a:effectLst/>
                <a:latin typeface="Times New Roman" panose="02020603050405020304" pitchFamily="18" charset="0"/>
                <a:cs typeface="Times New Roman" panose="02020603050405020304" pitchFamily="18" charset="0"/>
              </a:rPr>
              <a:t>(Uniform Resource Locator) of the website or file. The Browser then requests the </a:t>
            </a:r>
            <a:r>
              <a:rPr lang="en-US" b="1" i="0" dirty="0">
                <a:solidFill>
                  <a:srgbClr val="273239"/>
                </a:solidFill>
                <a:effectLst/>
                <a:latin typeface="Times New Roman" panose="02020603050405020304" pitchFamily="18" charset="0"/>
                <a:cs typeface="Times New Roman" panose="02020603050405020304" pitchFamily="18" charset="0"/>
              </a:rPr>
              <a:t>DNS</a:t>
            </a:r>
            <a:r>
              <a:rPr lang="en-US" b="0" i="0" dirty="0">
                <a:solidFill>
                  <a:srgbClr val="273239"/>
                </a:solidFill>
                <a:effectLst/>
                <a:latin typeface="Times New Roman" panose="02020603050405020304" pitchFamily="18" charset="0"/>
                <a:cs typeface="Times New Roman" panose="02020603050405020304" pitchFamily="18" charset="0"/>
              </a:rPr>
              <a:t>(DOMAIN NAME SYSTEM) Server.</a:t>
            </a:r>
          </a:p>
          <a:p>
            <a:pPr algn="l" fontAlgn="base">
              <a:buFont typeface="Arial" panose="020B0604020202020204" pitchFamily="34" charset="0"/>
              <a:buChar char="•"/>
            </a:pPr>
            <a:r>
              <a:rPr lang="en-US" b="1" i="0" dirty="0">
                <a:solidFill>
                  <a:srgbClr val="273239"/>
                </a:solidFill>
                <a:effectLst/>
                <a:latin typeface="Times New Roman" panose="02020603050405020304" pitchFamily="18" charset="0"/>
                <a:cs typeface="Times New Roman" panose="02020603050405020304" pitchFamily="18" charset="0"/>
              </a:rPr>
              <a:t>DNS Server</a:t>
            </a:r>
            <a:r>
              <a:rPr lang="en-US" b="0" i="0" dirty="0">
                <a:solidFill>
                  <a:srgbClr val="273239"/>
                </a:solidFill>
                <a:effectLst/>
                <a:latin typeface="Times New Roman" panose="02020603050405020304" pitchFamily="18" charset="0"/>
                <a:cs typeface="Times New Roman" panose="02020603050405020304" pitchFamily="18" charset="0"/>
              </a:rPr>
              <a:t> lookup for the address of the </a:t>
            </a:r>
            <a:r>
              <a:rPr lang="en-US" b="1" i="0" dirty="0">
                <a:solidFill>
                  <a:srgbClr val="273239"/>
                </a:solidFill>
                <a:effectLst/>
                <a:latin typeface="Times New Roman" panose="02020603050405020304" pitchFamily="18" charset="0"/>
                <a:cs typeface="Times New Roman" panose="02020603050405020304" pitchFamily="18" charset="0"/>
              </a:rPr>
              <a:t>WEB Server</a:t>
            </a:r>
            <a:r>
              <a:rPr lang="en-US"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US" b="1" i="0" dirty="0">
                <a:solidFill>
                  <a:srgbClr val="273239"/>
                </a:solidFill>
                <a:effectLst/>
                <a:latin typeface="Times New Roman" panose="02020603050405020304" pitchFamily="18" charset="0"/>
                <a:cs typeface="Times New Roman" panose="02020603050405020304" pitchFamily="18" charset="0"/>
              </a:rPr>
              <a:t>DNS Server</a:t>
            </a:r>
            <a:r>
              <a:rPr lang="en-US" b="0" i="0" dirty="0">
                <a:solidFill>
                  <a:srgbClr val="273239"/>
                </a:solidFill>
                <a:effectLst/>
                <a:latin typeface="Times New Roman" panose="02020603050405020304" pitchFamily="18" charset="0"/>
                <a:cs typeface="Times New Roman" panose="02020603050405020304" pitchFamily="18" charset="0"/>
              </a:rPr>
              <a:t> responds with the </a:t>
            </a:r>
            <a:r>
              <a:rPr lang="en-US" b="1" i="0" dirty="0">
                <a:solidFill>
                  <a:srgbClr val="273239"/>
                </a:solidFill>
                <a:effectLst/>
                <a:latin typeface="Times New Roman" panose="02020603050405020304" pitchFamily="18" charset="0"/>
                <a:cs typeface="Times New Roman" panose="02020603050405020304" pitchFamily="18" charset="0"/>
              </a:rPr>
              <a:t>IP address</a:t>
            </a:r>
            <a:r>
              <a:rPr lang="en-US" b="0" i="0" dirty="0">
                <a:solidFill>
                  <a:srgbClr val="273239"/>
                </a:solidFill>
                <a:effectLst/>
                <a:latin typeface="Times New Roman" panose="02020603050405020304" pitchFamily="18" charset="0"/>
                <a:cs typeface="Times New Roman" panose="02020603050405020304" pitchFamily="18" charset="0"/>
              </a:rPr>
              <a:t> of the </a:t>
            </a:r>
            <a:r>
              <a:rPr lang="en-US" b="1" i="0" dirty="0">
                <a:solidFill>
                  <a:srgbClr val="273239"/>
                </a:solidFill>
                <a:effectLst/>
                <a:latin typeface="Times New Roman" panose="02020603050405020304" pitchFamily="18" charset="0"/>
                <a:cs typeface="Times New Roman" panose="02020603050405020304" pitchFamily="18" charset="0"/>
              </a:rPr>
              <a:t>WEB Server</a:t>
            </a:r>
            <a:r>
              <a:rPr lang="en-US"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Browser sends over an </a:t>
            </a:r>
            <a:r>
              <a:rPr lang="en-US" b="1" i="0" dirty="0">
                <a:solidFill>
                  <a:srgbClr val="273239"/>
                </a:solidFill>
                <a:effectLst/>
                <a:latin typeface="Times New Roman" panose="02020603050405020304" pitchFamily="18" charset="0"/>
                <a:cs typeface="Times New Roman" panose="02020603050405020304" pitchFamily="18" charset="0"/>
              </a:rPr>
              <a:t>HTTP/HTTPS</a:t>
            </a:r>
            <a:r>
              <a:rPr lang="en-US" b="0" i="0" dirty="0">
                <a:solidFill>
                  <a:srgbClr val="273239"/>
                </a:solidFill>
                <a:effectLst/>
                <a:latin typeface="Times New Roman" panose="02020603050405020304" pitchFamily="18" charset="0"/>
                <a:cs typeface="Times New Roman" panose="02020603050405020304" pitchFamily="18" charset="0"/>
              </a:rPr>
              <a:t> request to </a:t>
            </a:r>
            <a:r>
              <a:rPr lang="en-US" b="1" i="0" dirty="0">
                <a:solidFill>
                  <a:srgbClr val="273239"/>
                </a:solidFill>
                <a:effectLst/>
                <a:latin typeface="Times New Roman" panose="02020603050405020304" pitchFamily="18" charset="0"/>
                <a:cs typeface="Times New Roman" panose="02020603050405020304" pitchFamily="18" charset="0"/>
              </a:rPr>
              <a:t>WEB Server’s IP</a:t>
            </a:r>
            <a:r>
              <a:rPr lang="en-US" b="0" i="0" dirty="0">
                <a:solidFill>
                  <a:srgbClr val="273239"/>
                </a:solidFill>
                <a:effectLst/>
                <a:latin typeface="Times New Roman" panose="02020603050405020304" pitchFamily="18" charset="0"/>
                <a:cs typeface="Times New Roman" panose="02020603050405020304" pitchFamily="18" charset="0"/>
              </a:rPr>
              <a:t> (provided by </a:t>
            </a:r>
            <a:r>
              <a:rPr lang="en-US" b="1" i="0" dirty="0">
                <a:solidFill>
                  <a:srgbClr val="273239"/>
                </a:solidFill>
                <a:effectLst/>
                <a:latin typeface="Times New Roman" panose="02020603050405020304" pitchFamily="18" charset="0"/>
                <a:cs typeface="Times New Roman" panose="02020603050405020304" pitchFamily="18" charset="0"/>
              </a:rPr>
              <a:t>DNS server</a:t>
            </a:r>
            <a:r>
              <a:rPr lang="en-US"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Server sends over the necessary files of the website.</a:t>
            </a:r>
          </a:p>
          <a:p>
            <a:pPr algn="l"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Browser then renders the files and the website is displayed. This rendering is done with the help of </a:t>
            </a:r>
            <a:r>
              <a:rPr lang="en-US" b="1" i="0" dirty="0">
                <a:solidFill>
                  <a:srgbClr val="273239"/>
                </a:solidFill>
                <a:effectLst/>
                <a:latin typeface="Times New Roman" panose="02020603050405020304" pitchFamily="18" charset="0"/>
                <a:cs typeface="Times New Roman" panose="02020603050405020304" pitchFamily="18" charset="0"/>
              </a:rPr>
              <a:t>DOM</a:t>
            </a:r>
            <a:r>
              <a:rPr lang="en-US" b="0" i="0" dirty="0">
                <a:solidFill>
                  <a:srgbClr val="273239"/>
                </a:solidFill>
                <a:effectLst/>
                <a:latin typeface="Times New Roman" panose="02020603050405020304" pitchFamily="18" charset="0"/>
                <a:cs typeface="Times New Roman" panose="02020603050405020304" pitchFamily="18" charset="0"/>
              </a:rPr>
              <a:t> (Document Object Model) interpreter, </a:t>
            </a:r>
            <a:r>
              <a:rPr lang="en-US" b="1" i="0" dirty="0">
                <a:solidFill>
                  <a:srgbClr val="273239"/>
                </a:solidFill>
                <a:effectLst/>
                <a:latin typeface="Times New Roman" panose="02020603050405020304" pitchFamily="18" charset="0"/>
                <a:cs typeface="Times New Roman" panose="02020603050405020304" pitchFamily="18" charset="0"/>
              </a:rPr>
              <a:t>CSS</a:t>
            </a:r>
            <a:r>
              <a:rPr lang="en-US" b="0" i="0" dirty="0">
                <a:solidFill>
                  <a:srgbClr val="273239"/>
                </a:solidFill>
                <a:effectLst/>
                <a:latin typeface="Times New Roman" panose="02020603050405020304" pitchFamily="18" charset="0"/>
                <a:cs typeface="Times New Roman" panose="02020603050405020304" pitchFamily="18" charset="0"/>
              </a:rPr>
              <a:t> interpreter and </a:t>
            </a:r>
            <a:r>
              <a:rPr lang="en-US" b="1" i="0" dirty="0">
                <a:solidFill>
                  <a:srgbClr val="273239"/>
                </a:solidFill>
                <a:effectLst/>
                <a:latin typeface="Times New Roman" panose="02020603050405020304" pitchFamily="18" charset="0"/>
                <a:cs typeface="Times New Roman" panose="02020603050405020304" pitchFamily="18" charset="0"/>
              </a:rPr>
              <a:t>JS Engine</a:t>
            </a:r>
            <a:r>
              <a:rPr lang="en-US" b="0" i="0" dirty="0">
                <a:solidFill>
                  <a:srgbClr val="273239"/>
                </a:solidFill>
                <a:effectLst/>
                <a:latin typeface="Times New Roman" panose="02020603050405020304" pitchFamily="18" charset="0"/>
                <a:cs typeface="Times New Roman" panose="02020603050405020304" pitchFamily="18" charset="0"/>
              </a:rPr>
              <a:t> collectively known as the </a:t>
            </a:r>
            <a:r>
              <a:rPr lang="en-US" b="1" i="0" dirty="0">
                <a:solidFill>
                  <a:srgbClr val="273239"/>
                </a:solidFill>
                <a:effectLst/>
                <a:latin typeface="Times New Roman" panose="02020603050405020304" pitchFamily="18" charset="0"/>
                <a:cs typeface="Times New Roman" panose="02020603050405020304" pitchFamily="18" charset="0"/>
              </a:rPr>
              <a:t>JIT</a:t>
            </a:r>
            <a:r>
              <a:rPr lang="en-US" b="0" i="0" dirty="0">
                <a:solidFill>
                  <a:srgbClr val="273239"/>
                </a:solidFill>
                <a:effectLst/>
                <a:latin typeface="Times New Roman" panose="02020603050405020304" pitchFamily="18" charset="0"/>
                <a:cs typeface="Times New Roman" panose="02020603050405020304" pitchFamily="18" charset="0"/>
              </a:rPr>
              <a:t> or (Just in Time) Compilers.</a:t>
            </a:r>
          </a:p>
          <a:p>
            <a:pPr algn="just">
              <a:lnSpc>
                <a:spcPct val="160000"/>
              </a:lnSpc>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C021028-3B44-BF3C-8CBC-C9E362389C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846837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990600" y="0"/>
            <a:ext cx="8153400" cy="838200"/>
          </a:xfrm>
        </p:spPr>
        <p:txBody>
          <a:bodyPr>
            <a:normAutofit/>
          </a:bodyPr>
          <a:lstStyle/>
          <a:p>
            <a:r>
              <a:rPr lang="en-US" sz="3600" dirty="0">
                <a:solidFill>
                  <a:schemeClr val="bg1"/>
                </a:solidFill>
                <a:latin typeface="erdana"/>
              </a:rPr>
              <a:t>WAN(Wide Area Network)</a:t>
            </a:r>
            <a:endParaRPr lang="en-US" sz="3600" dirty="0">
              <a:solidFill>
                <a:schemeClr val="bg1"/>
              </a:solidFill>
            </a:endParaRPr>
          </a:p>
        </p:txBody>
      </p:sp>
      <p:pic>
        <p:nvPicPr>
          <p:cNvPr id="2052" name="Picture 4" descr="WAN - Wide Area Network"/>
          <p:cNvPicPr>
            <a:picLocks noChangeAspect="1" noChangeArrowheads="1"/>
          </p:cNvPicPr>
          <p:nvPr/>
        </p:nvPicPr>
        <p:blipFill>
          <a:blip r:embed="rId2"/>
          <a:srcRect/>
          <a:stretch>
            <a:fillRect/>
          </a:stretch>
        </p:blipFill>
        <p:spPr bwMode="auto">
          <a:xfrm>
            <a:off x="381000" y="1143000"/>
            <a:ext cx="7772400" cy="5181600"/>
          </a:xfrm>
          <a:prstGeom prst="rect">
            <a:avLst/>
          </a:prstGeom>
          <a:noFill/>
        </p:spPr>
      </p:pic>
      <p:pic>
        <p:nvPicPr>
          <p:cNvPr id="2" name="Picture 1">
            <a:extLst>
              <a:ext uri="{FF2B5EF4-FFF2-40B4-BE49-F238E27FC236}">
                <a16:creationId xmlns:a16="http://schemas.microsoft.com/office/drawing/2014/main" id="{3E7F45B3-5D28-ED08-2E90-518B1FF673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304800"/>
          </a:xfrm>
        </p:spPr>
        <p:txBody>
          <a:bodyPr>
            <a:normAutofit fontScale="90000"/>
          </a:bodyPr>
          <a:lstStyle/>
          <a:p>
            <a:r>
              <a:rPr lang="en-US" sz="3100" b="1" dirty="0">
                <a:solidFill>
                  <a:schemeClr val="bg1"/>
                </a:solidFill>
                <a:latin typeface="Times New Roman" pitchFamily="18" charset="0"/>
                <a:cs typeface="Times New Roman" pitchFamily="18" charset="0"/>
              </a:rPr>
              <a:t>How the browser interacts with the servers ?</a:t>
            </a: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143001"/>
            <a:ext cx="8229600" cy="5181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412328C5-7D5B-F665-AD9E-B7806518F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itchFamily="18" charset="0"/>
                <a:cs typeface="Times New Roman" pitchFamily="18" charset="0"/>
              </a:rPr>
              <a:t>Advantages of Client-server networks</a:t>
            </a:r>
            <a:br>
              <a:rPr lang="en-US" dirty="0"/>
            </a:br>
            <a:endParaRPr lang="en-US" dirty="0"/>
          </a:p>
        </p:txBody>
      </p:sp>
      <p:sp>
        <p:nvSpPr>
          <p:cNvPr id="3" name="Content Placeholder 2"/>
          <p:cNvSpPr>
            <a:spLocks noGrp="1"/>
          </p:cNvSpPr>
          <p:nvPr>
            <p:ph idx="1"/>
          </p:nvPr>
        </p:nvSpPr>
        <p:spPr>
          <a:xfrm>
            <a:off x="76200" y="1051718"/>
            <a:ext cx="8991600" cy="4754563"/>
          </a:xfrm>
        </p:spPr>
        <p:txBody>
          <a:bodyPr>
            <a:normAutofit/>
          </a:bodyPr>
          <a:lstStyle/>
          <a:p>
            <a:pPr marL="0" indent="0">
              <a:lnSpc>
                <a:spcPct val="150000"/>
              </a:lnSpc>
              <a:buNone/>
            </a:pPr>
            <a:r>
              <a:rPr lang="en-US" dirty="0">
                <a:solidFill>
                  <a:srgbClr val="FF0000"/>
                </a:solidFill>
                <a:latin typeface="Times New Roman" pitchFamily="18" charset="0"/>
                <a:cs typeface="Times New Roman" pitchFamily="18" charset="0"/>
              </a:rPr>
              <a:t>Advantages of Client-Server model:</a:t>
            </a:r>
          </a:p>
          <a:p>
            <a:pPr>
              <a:lnSpc>
                <a:spcPct val="150000"/>
              </a:lnSpc>
            </a:pPr>
            <a:r>
              <a:rPr lang="en-US" dirty="0">
                <a:latin typeface="Times New Roman" pitchFamily="18" charset="0"/>
                <a:cs typeface="Times New Roman" pitchFamily="18" charset="0"/>
              </a:rPr>
              <a:t>Centralized system with all data in a single place.</a:t>
            </a:r>
          </a:p>
          <a:p>
            <a:pPr>
              <a:lnSpc>
                <a:spcPct val="150000"/>
              </a:lnSpc>
            </a:pPr>
            <a:r>
              <a:rPr lang="en-US" dirty="0">
                <a:latin typeface="Times New Roman" pitchFamily="18" charset="0"/>
                <a:cs typeface="Times New Roman" pitchFamily="18" charset="0"/>
              </a:rPr>
              <a:t>Cost efficient requires less maintenance cost and Data recovery is possible.</a:t>
            </a:r>
          </a:p>
          <a:p>
            <a:pPr>
              <a:lnSpc>
                <a:spcPct val="150000"/>
              </a:lnSpc>
            </a:pPr>
            <a:r>
              <a:rPr lang="en-US" dirty="0">
                <a:latin typeface="Times New Roman" pitchFamily="18" charset="0"/>
                <a:cs typeface="Times New Roman" pitchFamily="18" charset="0"/>
              </a:rPr>
              <a:t>The capacity of the Client and Servers can be changed separately.</a:t>
            </a:r>
          </a:p>
        </p:txBody>
      </p:sp>
      <p:pic>
        <p:nvPicPr>
          <p:cNvPr id="4" name="Picture 3">
            <a:extLst>
              <a:ext uri="{FF2B5EF4-FFF2-40B4-BE49-F238E27FC236}">
                <a16:creationId xmlns:a16="http://schemas.microsoft.com/office/drawing/2014/main" id="{DBDB5299-5075-C523-0542-F136468D6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051718"/>
            <a:ext cx="8991600" cy="4754563"/>
          </a:xfrm>
        </p:spPr>
        <p:txBody>
          <a:bodyPr>
            <a:normAutofit fontScale="77500" lnSpcReduction="20000"/>
          </a:bodyPr>
          <a:lstStyle/>
          <a:p>
            <a:pPr marL="0" indent="0">
              <a:lnSpc>
                <a:spcPct val="150000"/>
              </a:lnSpc>
              <a:buNone/>
            </a:pPr>
            <a:r>
              <a:rPr lang="en-US" dirty="0">
                <a:solidFill>
                  <a:srgbClr val="FF0000"/>
                </a:solidFill>
                <a:latin typeface="Times New Roman" pitchFamily="18" charset="0"/>
                <a:cs typeface="Times New Roman" pitchFamily="18" charset="0"/>
              </a:rPr>
              <a:t>Disadvantages of Client-Server model:</a:t>
            </a:r>
          </a:p>
          <a:p>
            <a:pPr marL="514350" indent="-514350">
              <a:lnSpc>
                <a:spcPct val="150000"/>
              </a:lnSpc>
              <a:buFont typeface="+mj-lt"/>
              <a:buAutoNum type="arabicPeriod"/>
            </a:pPr>
            <a:r>
              <a:rPr lang="en-US" dirty="0">
                <a:latin typeface="Times New Roman" pitchFamily="18" charset="0"/>
                <a:cs typeface="Times New Roman" pitchFamily="18" charset="0"/>
              </a:rPr>
              <a:t>Clients are prone to viruses, Trojans and worms if present in the Server or uploaded into the Server.</a:t>
            </a:r>
          </a:p>
          <a:p>
            <a:pPr marL="514350" indent="-514350">
              <a:lnSpc>
                <a:spcPct val="150000"/>
              </a:lnSpc>
              <a:buFont typeface="+mj-lt"/>
              <a:buAutoNum type="arabicPeriod"/>
            </a:pPr>
            <a:r>
              <a:rPr lang="en-US" dirty="0">
                <a:latin typeface="Times New Roman" pitchFamily="18" charset="0"/>
                <a:cs typeface="Times New Roman" pitchFamily="18" charset="0"/>
              </a:rPr>
              <a:t>Server are prone to Denial of Service (DOS) attacks.</a:t>
            </a:r>
          </a:p>
          <a:p>
            <a:pPr marL="514350" indent="-514350">
              <a:lnSpc>
                <a:spcPct val="150000"/>
              </a:lnSpc>
              <a:buFont typeface="+mj-lt"/>
              <a:buAutoNum type="arabicPeriod"/>
            </a:pPr>
            <a:r>
              <a:rPr lang="en-US" dirty="0">
                <a:latin typeface="Times New Roman" pitchFamily="18" charset="0"/>
                <a:cs typeface="Times New Roman" pitchFamily="18" charset="0"/>
              </a:rPr>
              <a:t>Data packets may be spoofed or modified during transmission.</a:t>
            </a:r>
          </a:p>
          <a:p>
            <a:pPr marL="514350" indent="-514350">
              <a:lnSpc>
                <a:spcPct val="150000"/>
              </a:lnSpc>
              <a:buFont typeface="+mj-lt"/>
              <a:buAutoNum type="arabicPeriod"/>
            </a:pPr>
            <a:r>
              <a:rPr lang="en-US" dirty="0">
                <a:latin typeface="Times New Roman" pitchFamily="18" charset="0"/>
                <a:cs typeface="Times New Roman" pitchFamily="18" charset="0"/>
              </a:rPr>
              <a:t>Phishing or capturing login credentials or other useful information of the user are common and MITM(Man in the Middle) attacks are common.</a:t>
            </a:r>
          </a:p>
        </p:txBody>
      </p:sp>
      <p:pic>
        <p:nvPicPr>
          <p:cNvPr id="4" name="Picture 3">
            <a:extLst>
              <a:ext uri="{FF2B5EF4-FFF2-40B4-BE49-F238E27FC236}">
                <a16:creationId xmlns:a16="http://schemas.microsoft.com/office/drawing/2014/main" id="{DBDB5299-5075-C523-0542-F136468D6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27917814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228600"/>
          </a:xfrm>
        </p:spPr>
        <p:txBody>
          <a:bodyPr>
            <a:normAutofit fontScale="90000"/>
          </a:bodyPr>
          <a:lstStyle/>
          <a:p>
            <a:r>
              <a:rPr lang="en-US" b="1" dirty="0">
                <a:solidFill>
                  <a:schemeClr val="bg1"/>
                </a:solidFill>
                <a:latin typeface="Times New Roman" pitchFamily="18" charset="0"/>
                <a:cs typeface="Times New Roman" pitchFamily="18" charset="0"/>
              </a:rPr>
              <a:t>World Wide Web</a:t>
            </a:r>
            <a:br>
              <a:rPr lang="en-US" dirty="0"/>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685800" y="1371600"/>
            <a:ext cx="7772400" cy="49530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6445145F-12ED-7FA5-789E-3EBB4B8562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0" y="914400"/>
            <a:ext cx="9144000" cy="54864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6ACA257C-108A-4714-AE46-7E1C582E4D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itchFamily="18" charset="0"/>
                <a:cs typeface="Times New Roman" pitchFamily="18" charset="0"/>
              </a:rPr>
              <a:t>Hypertext Markup Language (HTML):</a:t>
            </a:r>
            <a:br>
              <a:rPr lang="en-US" dirty="0"/>
            </a:b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990600" y="1629569"/>
            <a:ext cx="6858000" cy="4162425"/>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F262EE23-F6A9-6D2B-EF00-FE9ED6BDC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Web Browser:</a:t>
            </a:r>
            <a:br>
              <a:rPr lang="en-US" dirty="0"/>
            </a:b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862012" y="2362200"/>
            <a:ext cx="7419975" cy="2567781"/>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2483635F-5E2E-E9DC-981B-4A78A3FB10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solidFill>
                  <a:schemeClr val="bg1"/>
                </a:solidFill>
                <a:latin typeface="Times New Roman" pitchFamily="18" charset="0"/>
                <a:cs typeface="Times New Roman" pitchFamily="18" charset="0"/>
              </a:rPr>
              <a:t>Hypertext Transfer Protocol </a:t>
            </a:r>
            <a:br>
              <a:rPr lang="en-US" b="1" dirty="0">
                <a:solidFill>
                  <a:schemeClr val="bg1"/>
                </a:solidFill>
                <a:latin typeface="Times New Roman" pitchFamily="18" charset="0"/>
                <a:cs typeface="Times New Roman" pitchFamily="18" charset="0"/>
              </a:rPr>
            </a:br>
            <a:endParaRPr lang="en-US" b="1" dirty="0">
              <a:solidFill>
                <a:schemeClr val="bg1"/>
              </a:solidFill>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srcRect/>
          <a:stretch>
            <a:fillRect/>
          </a:stretch>
        </p:blipFill>
        <p:spPr bwMode="auto">
          <a:xfrm>
            <a:off x="914400" y="1981200"/>
            <a:ext cx="7543799" cy="3276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82E63EF1-5E39-3FF7-F1A2-213B6A7D5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HTTP Protocol</a:t>
            </a: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71500" y="1129506"/>
            <a:ext cx="8001000" cy="493395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E87C6984-9710-018F-723A-2F7730B7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457200" y="1143000"/>
            <a:ext cx="8229600" cy="4802369"/>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321C4041-4CCA-90C6-9159-33E38BD5B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990600" y="0"/>
            <a:ext cx="7467600" cy="838200"/>
          </a:xfrm>
        </p:spPr>
        <p:txBody>
          <a:bodyPr>
            <a:normAutofit/>
          </a:bodyPr>
          <a:lstStyle/>
          <a:p>
            <a:r>
              <a:rPr lang="en-US" sz="3600" dirty="0">
                <a:solidFill>
                  <a:schemeClr val="bg1"/>
                </a:solidFill>
                <a:latin typeface="erdana"/>
              </a:rPr>
              <a:t>Differences b/w LAN, MAN and WAN</a:t>
            </a:r>
            <a:endParaRPr lang="en-US" sz="3600" dirty="0">
              <a:solidFill>
                <a:schemeClr val="bg1"/>
              </a:solidFill>
            </a:endParaRPr>
          </a:p>
        </p:txBody>
      </p:sp>
      <p:pic>
        <p:nvPicPr>
          <p:cNvPr id="1026" name="Picture 2" descr="C:\Users\lenovo\Desktop\COMPUETR NETWORKS NOTES\differences of LAN MAN WAN.PNG"/>
          <p:cNvPicPr>
            <a:picLocks noChangeAspect="1" noChangeArrowheads="1"/>
          </p:cNvPicPr>
          <p:nvPr/>
        </p:nvPicPr>
        <p:blipFill>
          <a:blip r:embed="rId2"/>
          <a:srcRect/>
          <a:stretch>
            <a:fillRect/>
          </a:stretch>
        </p:blipFill>
        <p:spPr bwMode="auto">
          <a:xfrm>
            <a:off x="304801" y="990600"/>
            <a:ext cx="8610600" cy="5638800"/>
          </a:xfrm>
          <a:prstGeom prst="rect">
            <a:avLst/>
          </a:prstGeom>
          <a:noFill/>
        </p:spPr>
      </p:pic>
      <p:pic>
        <p:nvPicPr>
          <p:cNvPr id="2" name="Picture 1">
            <a:extLst>
              <a:ext uri="{FF2B5EF4-FFF2-40B4-BE49-F238E27FC236}">
                <a16:creationId xmlns:a16="http://schemas.microsoft.com/office/drawing/2014/main" id="{42493F67-7331-CF4A-F1BF-2DD8EBF183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Request Line and Status line</a:t>
            </a:r>
            <a:br>
              <a:rPr lang="en-US" dirty="0"/>
            </a:b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457200" y="1371600"/>
            <a:ext cx="8153400" cy="4172931"/>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9A1F12D5-CCF4-C37E-B23C-7564C338ED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Request Type</a:t>
            </a:r>
            <a:br>
              <a:rPr lang="en-US" dirty="0"/>
            </a:b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685800" y="1219200"/>
            <a:ext cx="7620000" cy="53340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9A41EDB3-3DC5-EE56-C10C-162A267C42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Header</a:t>
            </a:r>
            <a:br>
              <a:rPr lang="en-US" dirty="0"/>
            </a:br>
            <a:endParaRPr lang="en-US" dirty="0"/>
          </a:p>
        </p:txBody>
      </p:sp>
      <p:sp>
        <p:nvSpPr>
          <p:cNvPr id="3" name="Content Placeholder 2"/>
          <p:cNvSpPr>
            <a:spLocks noGrp="1"/>
          </p:cNvSpPr>
          <p:nvPr>
            <p:ph idx="1"/>
          </p:nvPr>
        </p:nvSpPr>
        <p:spPr>
          <a:xfrm>
            <a:off x="457200" y="1066800"/>
            <a:ext cx="8229600" cy="5059363"/>
          </a:xfrm>
        </p:spPr>
        <p:txBody>
          <a:bodyPr/>
          <a:lstStyle/>
          <a:p>
            <a:pPr>
              <a:lnSpc>
                <a:spcPct val="150000"/>
              </a:lnSpc>
            </a:pPr>
            <a:r>
              <a:rPr lang="en-US" dirty="0">
                <a:latin typeface="Times New Roman" pitchFamily="18" charset="0"/>
                <a:cs typeface="Times New Roman" pitchFamily="18" charset="0"/>
              </a:rPr>
              <a:t>General Header</a:t>
            </a:r>
          </a:p>
          <a:p>
            <a:pPr>
              <a:lnSpc>
                <a:spcPct val="150000"/>
              </a:lnSpc>
            </a:pPr>
            <a:r>
              <a:rPr lang="en-US" dirty="0">
                <a:latin typeface="Times New Roman" pitchFamily="18" charset="0"/>
                <a:cs typeface="Times New Roman" pitchFamily="18" charset="0"/>
              </a:rPr>
              <a:t>Request Header</a:t>
            </a:r>
          </a:p>
          <a:p>
            <a:pPr>
              <a:lnSpc>
                <a:spcPct val="150000"/>
              </a:lnSpc>
            </a:pPr>
            <a:r>
              <a:rPr lang="en-US" dirty="0">
                <a:latin typeface="Times New Roman" pitchFamily="18" charset="0"/>
                <a:cs typeface="Times New Roman" pitchFamily="18" charset="0"/>
              </a:rPr>
              <a:t>Response Header</a:t>
            </a:r>
          </a:p>
          <a:p>
            <a:pPr>
              <a:lnSpc>
                <a:spcPct val="150000"/>
              </a:lnSpc>
            </a:pPr>
            <a:r>
              <a:rPr lang="en-US" dirty="0">
                <a:latin typeface="Times New Roman" pitchFamily="18" charset="0"/>
                <a:cs typeface="Times New Roman" pitchFamily="18" charset="0"/>
              </a:rPr>
              <a:t>Entity Header</a:t>
            </a:r>
            <a:r>
              <a:rPr lang="en-US" dirty="0"/>
              <a:t> </a:t>
            </a:r>
          </a:p>
          <a:p>
            <a:pPr>
              <a:lnSpc>
                <a:spcPct val="150000"/>
              </a:lnSpc>
            </a:pPr>
            <a:endParaRPr lang="en-US" dirty="0"/>
          </a:p>
        </p:txBody>
      </p:sp>
      <p:pic>
        <p:nvPicPr>
          <p:cNvPr id="4" name="Picture 3">
            <a:extLst>
              <a:ext uri="{FF2B5EF4-FFF2-40B4-BE49-F238E27FC236}">
                <a16:creationId xmlns:a16="http://schemas.microsoft.com/office/drawing/2014/main" id="{C1430ECE-A4EB-30A4-3E26-5A6D9E36D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 New Roman" pitchFamily="18" charset="0"/>
                <a:cs typeface="Times New Roman" pitchFamily="18" charset="0"/>
              </a:rPr>
              <a:t>Header </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457200" y="2286000"/>
            <a:ext cx="8305800" cy="25908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5A62BF11-B6DF-6162-0E18-CAD6D5BD57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Times New Roman" pitchFamily="18" charset="0"/>
                <a:cs typeface="Times New Roman" pitchFamily="18" charset="0"/>
              </a:rPr>
              <a:t>Features of HTTP</a:t>
            </a:r>
            <a:br>
              <a:rPr lang="en-US" dirty="0"/>
            </a:br>
            <a:endParaRPr lang="en-US" dirty="0"/>
          </a:p>
        </p:txBody>
      </p:sp>
      <p:sp>
        <p:nvSpPr>
          <p:cNvPr id="3" name="Content Placeholder 2"/>
          <p:cNvSpPr>
            <a:spLocks noGrp="1"/>
          </p:cNvSpPr>
          <p:nvPr>
            <p:ph idx="1"/>
          </p:nvPr>
        </p:nvSpPr>
        <p:spPr>
          <a:xfrm>
            <a:off x="457200" y="1219200"/>
            <a:ext cx="8229600" cy="4906963"/>
          </a:xfrm>
        </p:spPr>
        <p:txBody>
          <a:bodyPr/>
          <a:lstStyle/>
          <a:p>
            <a:pPr>
              <a:lnSpc>
                <a:spcPct val="150000"/>
              </a:lnSpc>
            </a:pPr>
            <a:r>
              <a:rPr lang="en-US" dirty="0">
                <a:latin typeface="Times New Roman" pitchFamily="18" charset="0"/>
                <a:cs typeface="Times New Roman" pitchFamily="18" charset="0"/>
              </a:rPr>
              <a:t>HTTP is simple </a:t>
            </a:r>
          </a:p>
          <a:p>
            <a:pPr>
              <a:lnSpc>
                <a:spcPct val="150000"/>
              </a:lnSpc>
            </a:pPr>
            <a:r>
              <a:rPr lang="en-US" dirty="0">
                <a:latin typeface="Times New Roman" pitchFamily="18" charset="0"/>
                <a:cs typeface="Times New Roman" pitchFamily="18" charset="0"/>
              </a:rPr>
              <a:t>HTTP is stateless</a:t>
            </a:r>
          </a:p>
          <a:p>
            <a:pPr>
              <a:lnSpc>
                <a:spcPct val="150000"/>
              </a:lnSpc>
            </a:pPr>
            <a:r>
              <a:rPr lang="en-US" dirty="0">
                <a:latin typeface="Times New Roman" pitchFamily="18" charset="0"/>
                <a:cs typeface="Times New Roman" pitchFamily="18" charset="0"/>
              </a:rPr>
              <a:t>HTTP is extensible</a:t>
            </a:r>
          </a:p>
          <a:p>
            <a:pPr>
              <a:lnSpc>
                <a:spcPct val="150000"/>
              </a:lnSpc>
            </a:pPr>
            <a:r>
              <a:rPr lang="en-US" dirty="0">
                <a:latin typeface="Times New Roman" pitchFamily="18" charset="0"/>
                <a:cs typeface="Times New Roman" pitchFamily="18" charset="0"/>
              </a:rPr>
              <a:t>HTTP is connectionless</a:t>
            </a:r>
          </a:p>
        </p:txBody>
      </p:sp>
      <p:pic>
        <p:nvPicPr>
          <p:cNvPr id="4" name="Picture 3">
            <a:extLst>
              <a:ext uri="{FF2B5EF4-FFF2-40B4-BE49-F238E27FC236}">
                <a16:creationId xmlns:a16="http://schemas.microsoft.com/office/drawing/2014/main" id="{86AE0881-8D10-1CEA-4A79-973D4B866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FTP Protocol</a:t>
            </a:r>
            <a:br>
              <a:rPr lang="en-US" dirty="0"/>
            </a:br>
            <a:r>
              <a:rPr lang="en-US" dirty="0"/>
              <a:t>                        </a:t>
            </a:r>
          </a:p>
        </p:txBody>
      </p:sp>
      <p:pic>
        <p:nvPicPr>
          <p:cNvPr id="1026" name="Picture 2"/>
          <p:cNvPicPr>
            <a:picLocks noGrp="1" noChangeAspect="1" noChangeArrowheads="1"/>
          </p:cNvPicPr>
          <p:nvPr>
            <p:ph idx="1"/>
          </p:nvPr>
        </p:nvPicPr>
        <p:blipFill>
          <a:blip r:embed="rId2"/>
          <a:srcRect/>
          <a:stretch>
            <a:fillRect/>
          </a:stretch>
        </p:blipFill>
        <p:spPr bwMode="auto">
          <a:xfrm>
            <a:off x="533400" y="1381919"/>
            <a:ext cx="8229600" cy="4637881"/>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25D3B703-2306-175C-A0DA-42BE56E34A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Data Structure</a:t>
            </a:r>
            <a:br>
              <a:rPr lang="en-US" dirty="0"/>
            </a:br>
            <a:endParaRPr lang="en-US" dirty="0"/>
          </a:p>
        </p:txBody>
      </p:sp>
      <p:sp>
        <p:nvSpPr>
          <p:cNvPr id="3" name="Content Placeholder 2"/>
          <p:cNvSpPr>
            <a:spLocks noGrp="1"/>
          </p:cNvSpPr>
          <p:nvPr>
            <p:ph idx="1"/>
          </p:nvPr>
        </p:nvSpPr>
        <p:spPr/>
        <p:txBody>
          <a:bodyPr/>
          <a:lstStyle/>
          <a:p>
            <a:pPr>
              <a:lnSpc>
                <a:spcPct val="150000"/>
              </a:lnSpc>
              <a:buNone/>
            </a:pPr>
            <a:r>
              <a:rPr lang="en-US" b="1" dirty="0"/>
              <a:t>1.File Structure</a:t>
            </a:r>
          </a:p>
          <a:p>
            <a:pPr>
              <a:lnSpc>
                <a:spcPct val="150000"/>
              </a:lnSpc>
              <a:buNone/>
            </a:pPr>
            <a:r>
              <a:rPr lang="en-US" b="1" dirty="0"/>
              <a:t>2.Record Structure</a:t>
            </a:r>
          </a:p>
          <a:p>
            <a:pPr>
              <a:lnSpc>
                <a:spcPct val="150000"/>
              </a:lnSpc>
              <a:buNone/>
            </a:pPr>
            <a:r>
              <a:rPr lang="en-US" b="1" dirty="0"/>
              <a:t>3.Page Structure</a:t>
            </a:r>
            <a:endParaRPr lang="en-US" dirty="0"/>
          </a:p>
        </p:txBody>
      </p:sp>
      <p:pic>
        <p:nvPicPr>
          <p:cNvPr id="4" name="Picture 3">
            <a:extLst>
              <a:ext uri="{FF2B5EF4-FFF2-40B4-BE49-F238E27FC236}">
                <a16:creationId xmlns:a16="http://schemas.microsoft.com/office/drawing/2014/main" id="{E26B9B0C-C73F-4BA7-4981-120CEF99DF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Features of FTP</a:t>
            </a:r>
            <a:br>
              <a:rPr lang="en-US" dirty="0"/>
            </a:br>
            <a:endParaRPr lang="en-US" dirty="0"/>
          </a:p>
        </p:txBody>
      </p:sp>
      <p:sp>
        <p:nvSpPr>
          <p:cNvPr id="3" name="Content Placeholder 2"/>
          <p:cNvSpPr>
            <a:spLocks noGrp="1"/>
          </p:cNvSpPr>
          <p:nvPr>
            <p:ph idx="1"/>
          </p:nvPr>
        </p:nvSpPr>
        <p:spPr/>
        <p:txBody>
          <a:bodyPr/>
          <a:lstStyle/>
          <a:p>
            <a:r>
              <a:rPr lang="en-US" dirty="0"/>
              <a:t>Transfer one file at a time</a:t>
            </a:r>
          </a:p>
          <a:p>
            <a:r>
              <a:rPr lang="en-US" dirty="0"/>
              <a:t>Listing files, creating and deleting directories</a:t>
            </a:r>
          </a:p>
          <a:p>
            <a:r>
              <a:rPr lang="en-US" dirty="0"/>
              <a:t>It is a connection-oriented protocol and </a:t>
            </a:r>
            <a:r>
              <a:rPr lang="en-US" dirty="0" err="1"/>
              <a:t>stateful</a:t>
            </a:r>
            <a:r>
              <a:rPr lang="en-US" dirty="0"/>
              <a:t> protocol</a:t>
            </a:r>
          </a:p>
          <a:p>
            <a:r>
              <a:rPr lang="en-US" dirty="0"/>
              <a:t>FTP allows those files that have ownership and access restrictions.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C25068E1-4623-F7A4-A2FC-4A62A6B580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Transmission Modes</a:t>
            </a:r>
            <a:br>
              <a:rPr lang="en-US" dirty="0"/>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809625" y="1523999"/>
            <a:ext cx="7524750" cy="3962401"/>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16F655C4-166C-8563-F63E-9469C1C9D6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Advantages of FTP</a:t>
            </a:r>
            <a:br>
              <a:rPr lang="en-US" dirty="0"/>
            </a:br>
            <a:endParaRPr lang="en-US" dirty="0"/>
          </a:p>
        </p:txBody>
      </p:sp>
      <p:sp>
        <p:nvSpPr>
          <p:cNvPr id="3" name="Content Placeholder 2"/>
          <p:cNvSpPr>
            <a:spLocks noGrp="1"/>
          </p:cNvSpPr>
          <p:nvPr>
            <p:ph idx="1"/>
          </p:nvPr>
        </p:nvSpPr>
        <p:spPr>
          <a:xfrm>
            <a:off x="457200" y="1295400"/>
            <a:ext cx="8229600" cy="4830763"/>
          </a:xfrm>
        </p:spPr>
        <p:txBody>
          <a:bodyPr>
            <a:normAutofit fontScale="92500" lnSpcReduction="20000"/>
          </a:bodyPr>
          <a:lstStyle/>
          <a:p>
            <a:pPr>
              <a:lnSpc>
                <a:spcPct val="150000"/>
              </a:lnSpc>
            </a:pPr>
            <a:r>
              <a:rPr lang="en-US" dirty="0"/>
              <a:t>Implementation of FTP is simple.</a:t>
            </a:r>
          </a:p>
          <a:p>
            <a:pPr>
              <a:lnSpc>
                <a:spcPct val="150000"/>
              </a:lnSpc>
            </a:pPr>
            <a:r>
              <a:rPr lang="en-US" dirty="0"/>
              <a:t>FTP provides one of the fastest ways to transfer files from one computer to another.</a:t>
            </a:r>
          </a:p>
          <a:p>
            <a:pPr>
              <a:lnSpc>
                <a:spcPct val="150000"/>
              </a:lnSpc>
            </a:pPr>
            <a:r>
              <a:rPr lang="en-US" dirty="0"/>
              <a:t>FTP is a standardized protocol and is widely used.</a:t>
            </a:r>
          </a:p>
          <a:p>
            <a:pPr>
              <a:lnSpc>
                <a:spcPct val="150000"/>
              </a:lnSpc>
            </a:pPr>
            <a:r>
              <a:rPr lang="en-US" dirty="0"/>
              <a:t>File Transfer protocol is more efficient as there is no need to complete all the operations in order to get the entire file</a:t>
            </a:r>
          </a:p>
          <a:p>
            <a:endParaRPr lang="en-US" dirty="0"/>
          </a:p>
        </p:txBody>
      </p:sp>
      <p:pic>
        <p:nvPicPr>
          <p:cNvPr id="4" name="Picture 3">
            <a:extLst>
              <a:ext uri="{FF2B5EF4-FFF2-40B4-BE49-F238E27FC236}">
                <a16:creationId xmlns:a16="http://schemas.microsoft.com/office/drawing/2014/main" id="{ECEE63C7-B5FC-C3B3-D310-3B1F5EE5D9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b="1" dirty="0">
                <a:solidFill>
                  <a:schemeClr val="bg1"/>
                </a:solidFill>
                <a:latin typeface="Times-Bold"/>
              </a:rPr>
              <a:t>INTERNET HISTORY</a:t>
            </a:r>
            <a:endParaRPr lang="en-US" sz="3600" dirty="0">
              <a:solidFill>
                <a:schemeClr val="bg1"/>
              </a:solidFill>
            </a:endParaRPr>
          </a:p>
        </p:txBody>
      </p:sp>
      <p:sp>
        <p:nvSpPr>
          <p:cNvPr id="3" name="Text Placeholder 2"/>
          <p:cNvSpPr>
            <a:spLocks noGrp="1"/>
          </p:cNvSpPr>
          <p:nvPr>
            <p:ph type="body" sz="half" idx="1"/>
          </p:nvPr>
        </p:nvSpPr>
        <p:spPr>
          <a:xfrm>
            <a:off x="228600" y="990600"/>
            <a:ext cx="8686800" cy="5257800"/>
          </a:xfrm>
        </p:spPr>
        <p:txBody>
          <a:bodyPr>
            <a:noAutofit/>
          </a:bodyPr>
          <a:lstStyle/>
          <a:p>
            <a:pPr algn="just"/>
            <a:r>
              <a:rPr lang="en-US" sz="2800" dirty="0"/>
              <a:t>Computers from different manufacturers were unable to communicate with one another.  </a:t>
            </a:r>
          </a:p>
          <a:p>
            <a:pPr algn="just"/>
            <a:r>
              <a:rPr lang="en-US" sz="2800" dirty="0"/>
              <a:t>The </a:t>
            </a:r>
            <a:r>
              <a:rPr lang="en-US" sz="2800" b="1" dirty="0"/>
              <a:t>Advanced Research Projects Agency (ARPA) </a:t>
            </a:r>
            <a:r>
              <a:rPr lang="en-US" sz="2800" dirty="0"/>
              <a:t>in the Department of Defense (DOD) was interested in finding a way to connect computers so that the researchers they funded could share their findings, thereby reducing costs and eliminating duplication of effort.</a:t>
            </a:r>
          </a:p>
          <a:p>
            <a:pPr algn="just"/>
            <a:r>
              <a:rPr lang="en-US" sz="2800" dirty="0"/>
              <a:t>The idea was that each host computer (not necessarily from the same manufacturer) would be attached to a specialized computer, called an </a:t>
            </a:r>
            <a:r>
              <a:rPr lang="en-US" sz="2800" i="1" dirty="0"/>
              <a:t>interface message processor (IMP). </a:t>
            </a:r>
            <a:endParaRPr lang="en-US" sz="2800" dirty="0">
              <a:latin typeface="+mj-lt"/>
            </a:endParaRPr>
          </a:p>
        </p:txBody>
      </p:sp>
      <p:pic>
        <p:nvPicPr>
          <p:cNvPr id="4" name="Picture 3">
            <a:extLst>
              <a:ext uri="{FF2B5EF4-FFF2-40B4-BE49-F238E27FC236}">
                <a16:creationId xmlns:a16="http://schemas.microsoft.com/office/drawing/2014/main" id="{8F86DBA7-C271-BA2A-F6EA-FD2CB71E2C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rmAutofit fontScale="90000"/>
          </a:bodyPr>
          <a:lstStyle/>
          <a:p>
            <a:r>
              <a:rPr lang="en-US" b="1" dirty="0">
                <a:solidFill>
                  <a:schemeClr val="bg1"/>
                </a:solidFill>
                <a:latin typeface="Times-Bold"/>
              </a:rPr>
              <a:t>INTERNET HISTORY</a:t>
            </a:r>
            <a:endParaRPr lang="en-US" dirty="0"/>
          </a:p>
        </p:txBody>
      </p:sp>
      <p:sp>
        <p:nvSpPr>
          <p:cNvPr id="6" name="Content Placeholder 5"/>
          <p:cNvSpPr>
            <a:spLocks noGrp="1"/>
          </p:cNvSpPr>
          <p:nvPr>
            <p:ph idx="1"/>
          </p:nvPr>
        </p:nvSpPr>
        <p:spPr>
          <a:xfrm>
            <a:off x="442452" y="990600"/>
            <a:ext cx="8229600" cy="4525963"/>
          </a:xfrm>
        </p:spPr>
        <p:txBody>
          <a:bodyPr/>
          <a:lstStyle/>
          <a:p>
            <a:pPr algn="just"/>
            <a:r>
              <a:rPr lang="en-US" dirty="0"/>
              <a:t>In 1972, </a:t>
            </a:r>
            <a:r>
              <a:rPr lang="en-US" dirty="0" err="1"/>
              <a:t>Vint</a:t>
            </a:r>
            <a:r>
              <a:rPr lang="en-US" dirty="0"/>
              <a:t> Cerf and Bob Kahn, both of whom were part of the core ARPANET group, collaborated on what they called the </a:t>
            </a:r>
            <a:r>
              <a:rPr lang="en-US" dirty="0" err="1"/>
              <a:t>Internetting</a:t>
            </a:r>
            <a:r>
              <a:rPr lang="en-US" dirty="0"/>
              <a:t> Project.</a:t>
            </a:r>
          </a:p>
          <a:p>
            <a:pPr algn="just"/>
            <a:r>
              <a:rPr lang="en-US" dirty="0"/>
              <a:t> They wanted to link dissimilar networks so that a host on one network could communicate with a host on another</a:t>
            </a:r>
          </a:p>
        </p:txBody>
      </p:sp>
      <p:pic>
        <p:nvPicPr>
          <p:cNvPr id="2" name="Picture 1">
            <a:extLst>
              <a:ext uri="{FF2B5EF4-FFF2-40B4-BE49-F238E27FC236}">
                <a16:creationId xmlns:a16="http://schemas.microsoft.com/office/drawing/2014/main" id="{06D61419-A673-A470-A6E6-8107A348C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Bold"/>
              </a:rPr>
              <a:t>INTERNET HISTORY</a:t>
            </a:r>
            <a:endParaRPr lang="en-US" dirty="0"/>
          </a:p>
        </p:txBody>
      </p:sp>
      <p:sp>
        <p:nvSpPr>
          <p:cNvPr id="3" name="Content Placeholder 2"/>
          <p:cNvSpPr>
            <a:spLocks noGrp="1"/>
          </p:cNvSpPr>
          <p:nvPr>
            <p:ph idx="1"/>
          </p:nvPr>
        </p:nvSpPr>
        <p:spPr/>
        <p:txBody>
          <a:bodyPr/>
          <a:lstStyle/>
          <a:p>
            <a:pPr algn="just"/>
            <a:r>
              <a:rPr lang="en-US" dirty="0"/>
              <a:t>A new communications protocol was established called Transfer Control Protocol/Internetwork Protocol (TCP/IP). </a:t>
            </a:r>
          </a:p>
          <a:p>
            <a:pPr algn="just"/>
            <a:r>
              <a:rPr lang="en-US" dirty="0"/>
              <a:t>This allowed different kinds of computers on different networks to "talk" to each other.</a:t>
            </a:r>
          </a:p>
        </p:txBody>
      </p:sp>
      <p:pic>
        <p:nvPicPr>
          <p:cNvPr id="4" name="Picture 3">
            <a:extLst>
              <a:ext uri="{FF2B5EF4-FFF2-40B4-BE49-F238E27FC236}">
                <a16:creationId xmlns:a16="http://schemas.microsoft.com/office/drawing/2014/main" id="{496DE7F7-2191-FB90-DC06-3445537A1E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IN" sz="3000" b="1" dirty="0">
                <a:solidFill>
                  <a:schemeClr val="bg1"/>
                </a:solidFill>
                <a:ea typeface="Verdana" panose="020B0604030504040204" pitchFamily="34" charset="0"/>
              </a:rPr>
              <a:t>What is Network?</a:t>
            </a:r>
            <a:endParaRPr lang="en-US" sz="3000" dirty="0"/>
          </a:p>
        </p:txBody>
      </p:sp>
      <p:sp>
        <p:nvSpPr>
          <p:cNvPr id="3" name="Text Placeholder 2"/>
          <p:cNvSpPr>
            <a:spLocks noGrp="1"/>
          </p:cNvSpPr>
          <p:nvPr>
            <p:ph type="body" sz="half" idx="1"/>
          </p:nvPr>
        </p:nvSpPr>
        <p:spPr>
          <a:xfrm>
            <a:off x="152400" y="990600"/>
            <a:ext cx="4724400" cy="5334000"/>
          </a:xfrm>
        </p:spPr>
        <p:txBody>
          <a:bodyPr>
            <a:normAutofit fontScale="70000" lnSpcReduction="20000"/>
          </a:bodyPr>
          <a:lstStyle/>
          <a:p>
            <a:pPr algn="just">
              <a:lnSpc>
                <a:spcPct val="150000"/>
              </a:lnSpc>
            </a:pPr>
            <a:r>
              <a:rPr lang="en-IN" sz="3700" dirty="0">
                <a:latin typeface="+mj-lt"/>
                <a:ea typeface="Verdana" panose="020B0604030504040204" pitchFamily="34" charset="0"/>
              </a:rPr>
              <a:t>Computer Network is a collection of computers interconnect with each other and allows communication &amp; collaboration between users.</a:t>
            </a:r>
          </a:p>
          <a:p>
            <a:pPr marL="0" indent="0" algn="ctr">
              <a:lnSpc>
                <a:spcPct val="150000"/>
              </a:lnSpc>
              <a:buNone/>
            </a:pPr>
            <a:r>
              <a:rPr lang="en-IN" sz="3700" dirty="0">
                <a:solidFill>
                  <a:srgbClr val="FF0000"/>
                </a:solidFill>
                <a:latin typeface="+mj-lt"/>
                <a:ea typeface="Verdana" panose="020B0604030504040204" pitchFamily="34" charset="0"/>
              </a:rPr>
              <a:t>OR</a:t>
            </a:r>
          </a:p>
          <a:p>
            <a:pPr>
              <a:lnSpc>
                <a:spcPct val="150000"/>
              </a:lnSpc>
            </a:pPr>
            <a:r>
              <a:rPr lang="en-IN" sz="3700" dirty="0">
                <a:latin typeface="+mj-lt"/>
                <a:ea typeface="Verdana" panose="020B0604030504040204" pitchFamily="34" charset="0"/>
              </a:rPr>
              <a:t>A network is a set of devices connected by communication links.</a:t>
            </a:r>
          </a:p>
          <a:p>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953000" y="1219200"/>
            <a:ext cx="4038600" cy="4114800"/>
          </a:xfrm>
          <a:prstGeom prst="rect">
            <a:avLst/>
          </a:prstGeom>
        </p:spPr>
      </p:pic>
      <p:pic>
        <p:nvPicPr>
          <p:cNvPr id="4" name="Picture 3">
            <a:extLst>
              <a:ext uri="{FF2B5EF4-FFF2-40B4-BE49-F238E27FC236}">
                <a16:creationId xmlns:a16="http://schemas.microsoft.com/office/drawing/2014/main" id="{84A2FDBF-E4F1-1590-639F-2BF274D2FC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87351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Bold"/>
              </a:rPr>
              <a:t>PROTOCOL LAYERING</a:t>
            </a:r>
            <a:endParaRPr lang="en-US" dirty="0"/>
          </a:p>
        </p:txBody>
      </p:sp>
      <p:pic>
        <p:nvPicPr>
          <p:cNvPr id="1026" name="Picture 2" descr="C:\Users\lenovo\Desktop\COMPUETR NETWORKS NOTES\PROTOCOL LAYERING 1.PNG"/>
          <p:cNvPicPr>
            <a:picLocks noGrp="1" noChangeAspect="1" noChangeArrowheads="1"/>
          </p:cNvPicPr>
          <p:nvPr>
            <p:ph idx="1"/>
          </p:nvPr>
        </p:nvPicPr>
        <p:blipFill>
          <a:blip r:embed="rId2"/>
          <a:srcRect/>
          <a:stretch>
            <a:fillRect/>
          </a:stretch>
        </p:blipFill>
        <p:spPr bwMode="auto">
          <a:xfrm>
            <a:off x="461388" y="1143000"/>
            <a:ext cx="8221223" cy="4800600"/>
          </a:xfrm>
          <a:prstGeom prst="rect">
            <a:avLst/>
          </a:prstGeom>
          <a:noFill/>
        </p:spPr>
      </p:pic>
      <p:pic>
        <p:nvPicPr>
          <p:cNvPr id="3" name="Picture 2">
            <a:extLst>
              <a:ext uri="{FF2B5EF4-FFF2-40B4-BE49-F238E27FC236}">
                <a16:creationId xmlns:a16="http://schemas.microsoft.com/office/drawing/2014/main" id="{279EEEB9-FCB8-EE9B-6F02-2722EC0D1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0F38536-E017-F366-6D4E-BC4C1D247DC3}"/>
                  </a:ext>
                </a:extLst>
              </p14:cNvPr>
              <p14:cNvContentPartPr/>
              <p14:nvPr/>
            </p14:nvContentPartPr>
            <p14:xfrm>
              <a:off x="1543609" y="1813438"/>
              <a:ext cx="360" cy="360"/>
            </p14:xfrm>
          </p:contentPart>
        </mc:Choice>
        <mc:Fallback xmlns="">
          <p:pic>
            <p:nvPicPr>
              <p:cNvPr id="10" name="Ink 9">
                <a:extLst>
                  <a:ext uri="{FF2B5EF4-FFF2-40B4-BE49-F238E27FC236}">
                    <a16:creationId xmlns:a16="http://schemas.microsoft.com/office/drawing/2014/main" id="{10F38536-E017-F366-6D4E-BC4C1D247DC3}"/>
                  </a:ext>
                </a:extLst>
              </p:cNvPr>
              <p:cNvPicPr/>
              <p:nvPr/>
            </p:nvPicPr>
            <p:blipFill>
              <a:blip r:embed="rId5"/>
              <a:stretch>
                <a:fillRect/>
              </a:stretch>
            </p:blipFill>
            <p:spPr>
              <a:xfrm>
                <a:off x="1453969" y="1633798"/>
                <a:ext cx="180000" cy="36000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latin typeface="Times-Bold"/>
              </a:rPr>
              <a:t>PROTOCOL LAYERING</a:t>
            </a:r>
            <a:endParaRPr lang="en-US" dirty="0"/>
          </a:p>
        </p:txBody>
      </p:sp>
      <p:pic>
        <p:nvPicPr>
          <p:cNvPr id="2050" name="Picture 2" descr="C:\Users\lenovo\Desktop\COMPUETR NETWORKS NOTES\PROTOCOL LAYERING 2.PNG"/>
          <p:cNvPicPr>
            <a:picLocks noGrp="1" noChangeAspect="1" noChangeArrowheads="1"/>
          </p:cNvPicPr>
          <p:nvPr>
            <p:ph idx="1"/>
          </p:nvPr>
        </p:nvPicPr>
        <p:blipFill>
          <a:blip r:embed="rId2"/>
          <a:srcRect/>
          <a:stretch>
            <a:fillRect/>
          </a:stretch>
        </p:blipFill>
        <p:spPr bwMode="auto">
          <a:xfrm>
            <a:off x="381000" y="990600"/>
            <a:ext cx="8305800" cy="5638800"/>
          </a:xfrm>
          <a:prstGeom prst="rect">
            <a:avLst/>
          </a:prstGeom>
          <a:noFill/>
        </p:spPr>
      </p:pic>
      <p:pic>
        <p:nvPicPr>
          <p:cNvPr id="3" name="Picture 2">
            <a:extLst>
              <a:ext uri="{FF2B5EF4-FFF2-40B4-BE49-F238E27FC236}">
                <a16:creationId xmlns:a16="http://schemas.microsoft.com/office/drawing/2014/main" id="{96CDA4DE-31BD-F127-906B-E9B0C917B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9EE8D1B-570E-B39B-006F-AEE5253B865C}"/>
                  </a:ext>
                </a:extLst>
              </p14:cNvPr>
              <p14:cNvContentPartPr/>
              <p14:nvPr/>
            </p14:nvContentPartPr>
            <p14:xfrm>
              <a:off x="1423729" y="1348318"/>
              <a:ext cx="360" cy="360"/>
            </p14:xfrm>
          </p:contentPart>
        </mc:Choice>
        <mc:Fallback xmlns="">
          <p:pic>
            <p:nvPicPr>
              <p:cNvPr id="4" name="Ink 3">
                <a:extLst>
                  <a:ext uri="{FF2B5EF4-FFF2-40B4-BE49-F238E27FC236}">
                    <a16:creationId xmlns:a16="http://schemas.microsoft.com/office/drawing/2014/main" id="{59EE8D1B-570E-B39B-006F-AEE5253B865C}"/>
                  </a:ext>
                </a:extLst>
              </p:cNvPr>
              <p:cNvPicPr/>
              <p:nvPr/>
            </p:nvPicPr>
            <p:blipFill>
              <a:blip r:embed="rId5"/>
              <a:stretch>
                <a:fillRect/>
              </a:stretch>
            </p:blipFill>
            <p:spPr>
              <a:xfrm>
                <a:off x="1333729" y="1168678"/>
                <a:ext cx="180000" cy="360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chemeClr val="bg1"/>
                </a:solidFill>
              </a:rPr>
              <a:t>Principles of Protocol Layering</a:t>
            </a:r>
            <a:endParaRPr lang="en-US" dirty="0">
              <a:solidFill>
                <a:schemeClr val="bg1"/>
              </a:solidFill>
            </a:endParaRPr>
          </a:p>
        </p:txBody>
      </p:sp>
      <p:sp>
        <p:nvSpPr>
          <p:cNvPr id="3" name="Content Placeholder 2"/>
          <p:cNvSpPr>
            <a:spLocks noGrp="1"/>
          </p:cNvSpPr>
          <p:nvPr>
            <p:ph idx="1"/>
          </p:nvPr>
        </p:nvSpPr>
        <p:spPr/>
        <p:txBody>
          <a:bodyPr>
            <a:normAutofit fontScale="92500" lnSpcReduction="10000"/>
          </a:bodyPr>
          <a:lstStyle/>
          <a:p>
            <a:pPr marL="0" indent="0" algn="just">
              <a:buNone/>
            </a:pPr>
            <a:r>
              <a:rPr lang="en-US" b="1" i="1" dirty="0"/>
              <a:t>First Principle</a:t>
            </a:r>
          </a:p>
          <a:p>
            <a:pPr algn="just"/>
            <a:r>
              <a:rPr lang="en-US" dirty="0"/>
              <a:t>The first principle dictates that if we want bidirectional communication, we need to make each layer so that it is able to perform two opposite tasks, one in each direction.</a:t>
            </a:r>
          </a:p>
          <a:p>
            <a:pPr algn="just"/>
            <a:r>
              <a:rPr lang="en-US" dirty="0"/>
              <a:t>For example, the third layer task is to listen (in one direction) and </a:t>
            </a:r>
            <a:r>
              <a:rPr lang="en-US" i="1" dirty="0"/>
              <a:t>talk (in the other </a:t>
            </a:r>
            <a:r>
              <a:rPr lang="en-US" dirty="0"/>
              <a:t>direction). The second layer needs to be able to encrypt and decrypt. The first layer needs to send and receive mail.</a:t>
            </a:r>
          </a:p>
        </p:txBody>
      </p:sp>
      <p:pic>
        <p:nvPicPr>
          <p:cNvPr id="4" name="Picture 3">
            <a:extLst>
              <a:ext uri="{FF2B5EF4-FFF2-40B4-BE49-F238E27FC236}">
                <a16:creationId xmlns:a16="http://schemas.microsoft.com/office/drawing/2014/main" id="{5C67689B-9947-8939-B2DE-8251443F7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b="1" i="1" dirty="0"/>
              <a:t>Second Principle</a:t>
            </a:r>
          </a:p>
          <a:p>
            <a:pPr algn="just"/>
            <a:r>
              <a:rPr lang="en-US" dirty="0"/>
              <a:t>The second principle that we need to follow in protocol layering is that the two objects under each layer at both sites should be identical.</a:t>
            </a:r>
          </a:p>
          <a:p>
            <a:pPr algn="just"/>
            <a:r>
              <a:rPr lang="en-US" dirty="0"/>
              <a:t>For example, the object under layer 3 at both sites should be a plaintext letter. The object under layer 2 at both sites should be a </a:t>
            </a:r>
            <a:r>
              <a:rPr lang="en-US" dirty="0" err="1"/>
              <a:t>ciphertext</a:t>
            </a:r>
            <a:r>
              <a:rPr lang="en-US" dirty="0"/>
              <a:t> letter. The object under layer 1 at both sites should be a piece of mail.</a:t>
            </a:r>
          </a:p>
        </p:txBody>
      </p:sp>
      <p:pic>
        <p:nvPicPr>
          <p:cNvPr id="4" name="Picture 3">
            <a:extLst>
              <a:ext uri="{FF2B5EF4-FFF2-40B4-BE49-F238E27FC236}">
                <a16:creationId xmlns:a16="http://schemas.microsoft.com/office/drawing/2014/main" id="{9ED9393F-8BB0-B971-4F66-23064A9203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5400" b="1" dirty="0">
                <a:solidFill>
                  <a:schemeClr val="bg1"/>
                </a:solidFill>
              </a:rPr>
              <a:t>OSI MODEL</a:t>
            </a:r>
            <a:endParaRPr lang="en-US" sz="5400" dirty="0">
              <a:solidFill>
                <a:schemeClr val="bg1"/>
              </a:solidFill>
            </a:endParaRPr>
          </a:p>
        </p:txBody>
      </p:sp>
      <p:sp>
        <p:nvSpPr>
          <p:cNvPr id="3" name="Content Placeholder 2"/>
          <p:cNvSpPr>
            <a:spLocks noGrp="1"/>
          </p:cNvSpPr>
          <p:nvPr>
            <p:ph idx="1"/>
          </p:nvPr>
        </p:nvSpPr>
        <p:spPr>
          <a:xfrm>
            <a:off x="0" y="1066800"/>
            <a:ext cx="9144000" cy="5410200"/>
          </a:xfrm>
        </p:spPr>
        <p:txBody>
          <a:bodyPr>
            <a:normAutofit/>
          </a:bodyPr>
          <a:lstStyle/>
          <a:p>
            <a:pPr algn="just">
              <a:lnSpc>
                <a:spcPct val="110000"/>
              </a:lnSpc>
            </a:pPr>
            <a:r>
              <a:rPr lang="en-US" b="1" dirty="0"/>
              <a:t>Open Systems Interconnection (OSI) model</a:t>
            </a:r>
            <a:r>
              <a:rPr lang="en-US" dirty="0"/>
              <a:t> is a standard  proposed by </a:t>
            </a:r>
            <a:r>
              <a:rPr lang="en-US" b="1" dirty="0"/>
              <a:t>International Organization for Standardization (ISO)</a:t>
            </a:r>
          </a:p>
          <a:p>
            <a:pPr algn="just">
              <a:lnSpc>
                <a:spcPct val="110000"/>
              </a:lnSpc>
            </a:pPr>
            <a:r>
              <a:rPr lang="en-US" dirty="0"/>
              <a:t>An open system is a set of protocols that allows any two different systems to communicate regardless of their underlying architecture</a:t>
            </a:r>
          </a:p>
          <a:p>
            <a:pPr algn="just">
              <a:lnSpc>
                <a:spcPct val="110000"/>
              </a:lnSpc>
            </a:pPr>
            <a:r>
              <a:rPr lang="en-US" dirty="0"/>
              <a:t>The OSI model is a layered framework for the design of network systems that allows communication between all types of computer systems</a:t>
            </a:r>
          </a:p>
        </p:txBody>
      </p:sp>
      <p:pic>
        <p:nvPicPr>
          <p:cNvPr id="4" name="Picture 3">
            <a:extLst>
              <a:ext uri="{FF2B5EF4-FFF2-40B4-BE49-F238E27FC236}">
                <a16:creationId xmlns:a16="http://schemas.microsoft.com/office/drawing/2014/main" id="{82765391-25B3-4B57-A98F-F44905463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OSI MODEL</a:t>
            </a:r>
            <a:endParaRPr lang="en-US" dirty="0"/>
          </a:p>
        </p:txBody>
      </p:sp>
      <p:pic>
        <p:nvPicPr>
          <p:cNvPr id="4" name="Picture 2" descr="C:\Users\lenovo\Desktop\COMPUETR NETWORKS NOTES\OSI MODEL.PNG"/>
          <p:cNvPicPr>
            <a:picLocks noGrp="1" noChangeAspect="1" noChangeArrowheads="1"/>
          </p:cNvPicPr>
          <p:nvPr>
            <p:ph idx="1"/>
          </p:nvPr>
        </p:nvPicPr>
        <p:blipFill>
          <a:blip r:embed="rId2"/>
          <a:srcRect/>
          <a:stretch>
            <a:fillRect/>
          </a:stretch>
        </p:blipFill>
        <p:spPr bwMode="auto">
          <a:xfrm>
            <a:off x="0" y="1143000"/>
            <a:ext cx="9143999" cy="5715000"/>
          </a:xfrm>
          <a:prstGeom prst="rect">
            <a:avLst/>
          </a:prstGeom>
          <a:noFill/>
        </p:spPr>
      </p:pic>
      <p:pic>
        <p:nvPicPr>
          <p:cNvPr id="3" name="Picture 2">
            <a:extLst>
              <a:ext uri="{FF2B5EF4-FFF2-40B4-BE49-F238E27FC236}">
                <a16:creationId xmlns:a16="http://schemas.microsoft.com/office/drawing/2014/main" id="{62E9AA6F-D13C-D1D0-A8FB-15E0A76B02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544D4FE-38E1-E28B-397D-AA9EF0AE9625}"/>
                  </a:ext>
                </a:extLst>
              </p14:cNvPr>
              <p14:cNvContentPartPr/>
              <p14:nvPr/>
            </p14:nvContentPartPr>
            <p14:xfrm>
              <a:off x="1063729" y="1693558"/>
              <a:ext cx="360" cy="360"/>
            </p14:xfrm>
          </p:contentPart>
        </mc:Choice>
        <mc:Fallback xmlns="">
          <p:pic>
            <p:nvPicPr>
              <p:cNvPr id="5" name="Ink 4">
                <a:extLst>
                  <a:ext uri="{FF2B5EF4-FFF2-40B4-BE49-F238E27FC236}">
                    <a16:creationId xmlns:a16="http://schemas.microsoft.com/office/drawing/2014/main" id="{E544D4FE-38E1-E28B-397D-AA9EF0AE9625}"/>
                  </a:ext>
                </a:extLst>
              </p:cNvPr>
              <p:cNvPicPr/>
              <p:nvPr/>
            </p:nvPicPr>
            <p:blipFill>
              <a:blip r:embed="rId5"/>
              <a:stretch>
                <a:fillRect/>
              </a:stretch>
            </p:blipFill>
            <p:spPr>
              <a:xfrm>
                <a:off x="974089" y="151355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97E182D-534C-437B-77EF-109266E13C39}"/>
                  </a:ext>
                </a:extLst>
              </p14:cNvPr>
              <p14:cNvContentPartPr/>
              <p14:nvPr/>
            </p14:nvContentPartPr>
            <p14:xfrm>
              <a:off x="1244089" y="1708318"/>
              <a:ext cx="360" cy="360"/>
            </p14:xfrm>
          </p:contentPart>
        </mc:Choice>
        <mc:Fallback xmlns="">
          <p:pic>
            <p:nvPicPr>
              <p:cNvPr id="6" name="Ink 5">
                <a:extLst>
                  <a:ext uri="{FF2B5EF4-FFF2-40B4-BE49-F238E27FC236}">
                    <a16:creationId xmlns:a16="http://schemas.microsoft.com/office/drawing/2014/main" id="{C97E182D-534C-437B-77EF-109266E13C39}"/>
                  </a:ext>
                </a:extLst>
              </p:cNvPr>
              <p:cNvPicPr/>
              <p:nvPr/>
            </p:nvPicPr>
            <p:blipFill>
              <a:blip r:embed="rId5"/>
              <a:stretch>
                <a:fillRect/>
              </a:stretch>
            </p:blipFill>
            <p:spPr>
              <a:xfrm>
                <a:off x="1154089" y="152831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14691F9-BDFD-95ED-8502-16A89A326E87}"/>
                  </a:ext>
                </a:extLst>
              </p14:cNvPr>
              <p14:cNvContentPartPr/>
              <p14:nvPr/>
            </p14:nvContentPartPr>
            <p14:xfrm>
              <a:off x="1348849" y="1693558"/>
              <a:ext cx="360" cy="360"/>
            </p14:xfrm>
          </p:contentPart>
        </mc:Choice>
        <mc:Fallback xmlns="">
          <p:pic>
            <p:nvPicPr>
              <p:cNvPr id="7" name="Ink 6">
                <a:extLst>
                  <a:ext uri="{FF2B5EF4-FFF2-40B4-BE49-F238E27FC236}">
                    <a16:creationId xmlns:a16="http://schemas.microsoft.com/office/drawing/2014/main" id="{D14691F9-BDFD-95ED-8502-16A89A326E87}"/>
                  </a:ext>
                </a:extLst>
              </p:cNvPr>
              <p:cNvPicPr/>
              <p:nvPr/>
            </p:nvPicPr>
            <p:blipFill>
              <a:blip r:embed="rId5"/>
              <a:stretch>
                <a:fillRect/>
              </a:stretch>
            </p:blipFill>
            <p:spPr>
              <a:xfrm>
                <a:off x="1258849" y="1513558"/>
                <a:ext cx="180000" cy="36000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514350" indent="-514350">
              <a:buFont typeface="+mj-lt"/>
              <a:buAutoNum type="arabicPeriod"/>
            </a:pPr>
            <a:r>
              <a:rPr lang="en-US" dirty="0"/>
              <a:t>User Support Layer( Application, Presentation, Session Layer)</a:t>
            </a:r>
          </a:p>
          <a:p>
            <a:pPr marL="514350" indent="-514350">
              <a:buFont typeface="+mj-lt"/>
              <a:buAutoNum type="arabicPeriod"/>
            </a:pPr>
            <a:r>
              <a:rPr lang="en-US" dirty="0"/>
              <a:t>Transport Layer</a:t>
            </a:r>
          </a:p>
          <a:p>
            <a:pPr marL="514350" indent="-514350">
              <a:buFont typeface="+mj-lt"/>
              <a:buAutoNum type="arabicPeriod"/>
            </a:pPr>
            <a:r>
              <a:rPr lang="en-US" dirty="0"/>
              <a:t>Network Support Layer (Network, Datalink, Physical Layer)</a:t>
            </a:r>
          </a:p>
        </p:txBody>
      </p:sp>
      <p:pic>
        <p:nvPicPr>
          <p:cNvPr id="4" name="Picture 3">
            <a:extLst>
              <a:ext uri="{FF2B5EF4-FFF2-40B4-BE49-F238E27FC236}">
                <a16:creationId xmlns:a16="http://schemas.microsoft.com/office/drawing/2014/main" id="{580EE6FE-802E-F91D-4D79-25E9777FC7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Physical Layer</a:t>
            </a:r>
          </a:p>
        </p:txBody>
      </p:sp>
      <p:sp>
        <p:nvSpPr>
          <p:cNvPr id="3" name="Content Placeholder 2"/>
          <p:cNvSpPr>
            <a:spLocks noGrp="1"/>
          </p:cNvSpPr>
          <p:nvPr>
            <p:ph idx="1"/>
          </p:nvPr>
        </p:nvSpPr>
        <p:spPr>
          <a:xfrm>
            <a:off x="457200" y="990600"/>
            <a:ext cx="8229600" cy="5638800"/>
          </a:xfrm>
        </p:spPr>
        <p:txBody>
          <a:bodyPr>
            <a:normAutofit fontScale="85000" lnSpcReduction="10000"/>
          </a:bodyPr>
          <a:lstStyle/>
          <a:p>
            <a:pPr>
              <a:lnSpc>
                <a:spcPct val="150000"/>
              </a:lnSpc>
            </a:pPr>
            <a:r>
              <a:rPr lang="en-US" dirty="0"/>
              <a:t>Physical Layer is responsible for transmitting a bit stream over a physical channel.</a:t>
            </a:r>
          </a:p>
          <a:p>
            <a:pPr>
              <a:lnSpc>
                <a:spcPct val="150000"/>
              </a:lnSpc>
            </a:pPr>
            <a:r>
              <a:rPr lang="en-US" dirty="0"/>
              <a:t>It also deals with mechanical properties and electrical properties of the interface and transmission medium.</a:t>
            </a:r>
          </a:p>
          <a:p>
            <a:pPr>
              <a:lnSpc>
                <a:spcPct val="150000"/>
              </a:lnSpc>
            </a:pPr>
            <a:r>
              <a:rPr lang="en-US" dirty="0"/>
              <a:t>Physical Layer is responsible for:</a:t>
            </a:r>
          </a:p>
          <a:p>
            <a:pPr marL="514350" indent="-514350">
              <a:lnSpc>
                <a:spcPct val="150000"/>
              </a:lnSpc>
              <a:buFont typeface="+mj-lt"/>
              <a:buAutoNum type="arabicPeriod"/>
            </a:pPr>
            <a:r>
              <a:rPr lang="en-US" dirty="0"/>
              <a:t> transmission rate</a:t>
            </a:r>
          </a:p>
          <a:p>
            <a:pPr marL="514350" indent="-514350">
              <a:lnSpc>
                <a:spcPct val="150000"/>
              </a:lnSpc>
              <a:buFont typeface="+mj-lt"/>
              <a:buAutoNum type="arabicPeriod"/>
            </a:pPr>
            <a:r>
              <a:rPr lang="en-US" dirty="0"/>
              <a:t>Physical topology</a:t>
            </a:r>
          </a:p>
          <a:p>
            <a:pPr marL="514350" indent="-514350">
              <a:lnSpc>
                <a:spcPct val="150000"/>
              </a:lnSpc>
              <a:buFont typeface="+mj-lt"/>
              <a:buAutoNum type="arabicPeriod"/>
            </a:pPr>
            <a:r>
              <a:rPr lang="en-US" dirty="0"/>
              <a:t>Bit synchronization</a:t>
            </a:r>
          </a:p>
          <a:p>
            <a:endParaRPr lang="en-US" dirty="0"/>
          </a:p>
        </p:txBody>
      </p:sp>
      <p:pic>
        <p:nvPicPr>
          <p:cNvPr id="4" name="Picture 3">
            <a:extLst>
              <a:ext uri="{FF2B5EF4-FFF2-40B4-BE49-F238E27FC236}">
                <a16:creationId xmlns:a16="http://schemas.microsoft.com/office/drawing/2014/main" id="{F70B1CA6-5AE8-2D2A-9BAC-299F210572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chemeClr val="bg1"/>
                </a:solidFill>
              </a:rPr>
              <a:t>Data-link Layer</a:t>
            </a:r>
          </a:p>
        </p:txBody>
      </p:sp>
      <p:sp>
        <p:nvSpPr>
          <p:cNvPr id="3" name="Content Placeholder 2"/>
          <p:cNvSpPr>
            <a:spLocks noGrp="1"/>
          </p:cNvSpPr>
          <p:nvPr>
            <p:ph idx="1"/>
          </p:nvPr>
        </p:nvSpPr>
        <p:spPr>
          <a:xfrm>
            <a:off x="457200" y="990600"/>
            <a:ext cx="8229600" cy="5135563"/>
          </a:xfrm>
        </p:spPr>
        <p:txBody>
          <a:bodyPr>
            <a:normAutofit fontScale="85000" lnSpcReduction="20000"/>
          </a:bodyPr>
          <a:lstStyle/>
          <a:p>
            <a:pPr>
              <a:lnSpc>
                <a:spcPct val="150000"/>
              </a:lnSpc>
            </a:pPr>
            <a:r>
              <a:rPr lang="en-US" dirty="0"/>
              <a:t>This layer is responsible for sending groups of packets to the adjacent nodes without any errors.</a:t>
            </a:r>
          </a:p>
          <a:p>
            <a:pPr>
              <a:lnSpc>
                <a:spcPct val="150000"/>
              </a:lnSpc>
            </a:pPr>
            <a:r>
              <a:rPr lang="en-US" dirty="0"/>
              <a:t>This is called node-to-node delivery</a:t>
            </a:r>
          </a:p>
          <a:p>
            <a:pPr>
              <a:lnSpc>
                <a:spcPct val="150000"/>
              </a:lnSpc>
            </a:pPr>
            <a:r>
              <a:rPr lang="en-US" dirty="0"/>
              <a:t>Data-link Layer is responsible for:</a:t>
            </a:r>
          </a:p>
          <a:p>
            <a:pPr marL="1714500" indent="-800100" algn="just">
              <a:lnSpc>
                <a:spcPct val="150000"/>
              </a:lnSpc>
              <a:buFont typeface="+mj-lt"/>
              <a:buAutoNum type="arabicPeriod"/>
            </a:pPr>
            <a:r>
              <a:rPr lang="en-US" dirty="0"/>
              <a:t>  Framing</a:t>
            </a:r>
          </a:p>
          <a:p>
            <a:pPr marL="1714500" indent="-800100" algn="just">
              <a:lnSpc>
                <a:spcPct val="150000"/>
              </a:lnSpc>
              <a:buFont typeface="+mj-lt"/>
              <a:buAutoNum type="arabicPeriod"/>
            </a:pPr>
            <a:r>
              <a:rPr lang="en-US" dirty="0"/>
              <a:t>  Physical Addressing</a:t>
            </a:r>
          </a:p>
          <a:p>
            <a:pPr marL="1714500" indent="-800100" algn="just">
              <a:lnSpc>
                <a:spcPct val="150000"/>
              </a:lnSpc>
              <a:buFont typeface="+mj-lt"/>
              <a:buAutoNum type="arabicPeriod"/>
            </a:pPr>
            <a:r>
              <a:rPr lang="en-US" dirty="0"/>
              <a:t>  Error Control</a:t>
            </a:r>
          </a:p>
          <a:p>
            <a:pPr marL="1714500" indent="-800100" algn="just">
              <a:lnSpc>
                <a:spcPct val="150000"/>
              </a:lnSpc>
              <a:buFont typeface="+mj-lt"/>
              <a:buAutoNum type="arabicPeriod"/>
            </a:pPr>
            <a:r>
              <a:rPr lang="en-US" dirty="0"/>
              <a:t>  Media Access Control</a:t>
            </a:r>
          </a:p>
        </p:txBody>
      </p:sp>
      <p:pic>
        <p:nvPicPr>
          <p:cNvPr id="4" name="Picture 3">
            <a:extLst>
              <a:ext uri="{FF2B5EF4-FFF2-40B4-BE49-F238E27FC236}">
                <a16:creationId xmlns:a16="http://schemas.microsoft.com/office/drawing/2014/main" id="{A051B92B-E4BB-C710-0617-1545269BA2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Network Layer</a:t>
            </a:r>
          </a:p>
        </p:txBody>
      </p:sp>
      <p:sp>
        <p:nvSpPr>
          <p:cNvPr id="3" name="Content Placeholder 2"/>
          <p:cNvSpPr>
            <a:spLocks noGrp="1"/>
          </p:cNvSpPr>
          <p:nvPr>
            <p:ph idx="1"/>
          </p:nvPr>
        </p:nvSpPr>
        <p:spPr>
          <a:xfrm>
            <a:off x="457200" y="1066800"/>
            <a:ext cx="8229600" cy="5059363"/>
          </a:xfrm>
        </p:spPr>
        <p:txBody>
          <a:bodyPr/>
          <a:lstStyle/>
          <a:p>
            <a:pPr>
              <a:lnSpc>
                <a:spcPct val="150000"/>
              </a:lnSpc>
            </a:pPr>
            <a:r>
              <a:rPr lang="en-US" dirty="0"/>
              <a:t>The network layer is responsible for routing the packets from one network to another network.</a:t>
            </a:r>
          </a:p>
          <a:p>
            <a:pPr>
              <a:lnSpc>
                <a:spcPct val="150000"/>
              </a:lnSpc>
            </a:pPr>
            <a:r>
              <a:rPr lang="en-US" dirty="0"/>
              <a:t>This is referred to as source to the destination delivery.</a:t>
            </a:r>
          </a:p>
          <a:p>
            <a:pPr>
              <a:lnSpc>
                <a:spcPct val="150000"/>
              </a:lnSpc>
            </a:pPr>
            <a:r>
              <a:rPr lang="en-US" dirty="0"/>
              <a:t>Path determination : open shortest path first</a:t>
            </a:r>
          </a:p>
          <a:p>
            <a:endParaRPr lang="en-US" dirty="0"/>
          </a:p>
        </p:txBody>
      </p:sp>
      <p:pic>
        <p:nvPicPr>
          <p:cNvPr id="4" name="Picture 3">
            <a:extLst>
              <a:ext uri="{FF2B5EF4-FFF2-40B4-BE49-F238E27FC236}">
                <a16:creationId xmlns:a16="http://schemas.microsoft.com/office/drawing/2014/main" id="{A311A7F8-975C-1E9F-0FBA-B89146E068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1170"/>
            <a:ext cx="8229600" cy="1143000"/>
          </a:xfrm>
        </p:spPr>
        <p:txBody>
          <a:bodyPr>
            <a:normAutofit/>
          </a:bodyPr>
          <a:lstStyle/>
          <a:p>
            <a:r>
              <a:rPr lang="en-IN" sz="3000" b="1" dirty="0">
                <a:solidFill>
                  <a:schemeClr val="bg1"/>
                </a:solidFill>
                <a:ea typeface="Verdana" panose="020B0604030504040204" pitchFamily="34" charset="0"/>
              </a:rPr>
              <a:t>Applications of Networks</a:t>
            </a:r>
            <a:endParaRPr lang="en-US" sz="3000" dirty="0"/>
          </a:p>
        </p:txBody>
      </p:sp>
      <p:sp>
        <p:nvSpPr>
          <p:cNvPr id="3" name="Text Placeholder 2"/>
          <p:cNvSpPr>
            <a:spLocks noGrp="1"/>
          </p:cNvSpPr>
          <p:nvPr>
            <p:ph type="body" sz="half" idx="1"/>
          </p:nvPr>
        </p:nvSpPr>
        <p:spPr>
          <a:xfrm>
            <a:off x="228600" y="914400"/>
            <a:ext cx="8839200" cy="4525963"/>
          </a:xfrm>
        </p:spPr>
        <p:txBody>
          <a:bodyPr>
            <a:noAutofit/>
          </a:bodyPr>
          <a:lstStyle/>
          <a:p>
            <a:pPr algn="just">
              <a:lnSpc>
                <a:spcPct val="150000"/>
              </a:lnSpc>
            </a:pPr>
            <a:r>
              <a:rPr lang="en-IN" sz="2100" b="1" dirty="0">
                <a:latin typeface="+mj-lt"/>
                <a:ea typeface="Verdana" panose="020B0604030504040204" pitchFamily="34" charset="0"/>
              </a:rPr>
              <a:t>Resource Sharing</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Hardware (computing resources, disks, printers)</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Software (application software)</a:t>
            </a:r>
          </a:p>
          <a:p>
            <a:pPr algn="just">
              <a:lnSpc>
                <a:spcPct val="150000"/>
              </a:lnSpc>
            </a:pPr>
            <a:r>
              <a:rPr lang="en-IN" sz="2100" b="1" dirty="0">
                <a:latin typeface="+mj-lt"/>
                <a:ea typeface="Verdana" panose="020B0604030504040204" pitchFamily="34" charset="0"/>
              </a:rPr>
              <a:t>Access to remote database</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Easy accessibility from anywhere (files, databases)</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Search Capability (WWW)</a:t>
            </a:r>
          </a:p>
          <a:p>
            <a:pPr algn="just">
              <a:lnSpc>
                <a:spcPct val="150000"/>
              </a:lnSpc>
            </a:pPr>
            <a:r>
              <a:rPr lang="en-IN" sz="2100" b="1" dirty="0">
                <a:latin typeface="+mj-lt"/>
                <a:ea typeface="Verdana" panose="020B0604030504040204" pitchFamily="34" charset="0"/>
              </a:rPr>
              <a:t> Better Communication</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Email</a:t>
            </a:r>
          </a:p>
          <a:p>
            <a:pPr marL="622300" indent="-357505" algn="just">
              <a:lnSpc>
                <a:spcPct val="150000"/>
              </a:lnSpc>
              <a:buFont typeface="Wingdings" panose="05000000000000000000" pitchFamily="2" charset="2"/>
              <a:buChar char="ü"/>
            </a:pPr>
            <a:r>
              <a:rPr lang="en-IN" sz="2100" dirty="0">
                <a:latin typeface="+mj-lt"/>
                <a:ea typeface="Verdana" panose="020B0604030504040204" pitchFamily="34" charset="0"/>
              </a:rPr>
              <a:t>Message broadcast</a:t>
            </a:r>
          </a:p>
          <a:p>
            <a:pPr algn="just">
              <a:lnSpc>
                <a:spcPct val="150000"/>
              </a:lnSpc>
              <a:buNone/>
            </a:pPr>
            <a:endParaRPr lang="en-IN" sz="2100" b="1" dirty="0">
              <a:latin typeface="+mj-lt"/>
              <a:ea typeface="Verdana" panose="020B0604030504040204" pitchFamily="34" charset="0"/>
            </a:endParaRPr>
          </a:p>
          <a:p>
            <a:pPr algn="just">
              <a:lnSpc>
                <a:spcPct val="150000"/>
              </a:lnSpc>
            </a:pPr>
            <a:endParaRPr lang="en-IN" sz="2100" dirty="0">
              <a:latin typeface="+mj-lt"/>
              <a:ea typeface="Verdana" panose="020B0604030504040204" pitchFamily="34" charset="0"/>
            </a:endParaRPr>
          </a:p>
          <a:p>
            <a:endParaRPr lang="en-US" sz="2100" dirty="0">
              <a:latin typeface="+mj-lt"/>
            </a:endParaRPr>
          </a:p>
        </p:txBody>
      </p:sp>
      <p:pic>
        <p:nvPicPr>
          <p:cNvPr id="4" name="Picture 3">
            <a:extLst>
              <a:ext uri="{FF2B5EF4-FFF2-40B4-BE49-F238E27FC236}">
                <a16:creationId xmlns:a16="http://schemas.microsoft.com/office/drawing/2014/main" id="{DE64F013-4EE6-FF7E-0F4E-C38F0F076B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13575"/>
            <a:ext cx="761999" cy="8735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B678-ACF7-4C08-A1DF-48D7639BEA2E}"/>
              </a:ext>
            </a:extLst>
          </p:cNvPr>
          <p:cNvSpPr>
            <a:spLocks noGrp="1"/>
          </p:cNvSpPr>
          <p:nvPr>
            <p:ph type="title"/>
          </p:nvPr>
        </p:nvSpPr>
        <p:spPr>
          <a:xfrm>
            <a:off x="457200" y="274638"/>
            <a:ext cx="8229600" cy="563562"/>
          </a:xfrm>
        </p:spPr>
        <p:txBody>
          <a:bodyPr>
            <a:normAutofit fontScale="90000"/>
          </a:bodyPr>
          <a:lstStyle/>
          <a:p>
            <a:pPr algn="l"/>
            <a:r>
              <a:rPr lang="en-US" b="1" dirty="0">
                <a:solidFill>
                  <a:schemeClr val="bg1"/>
                </a:solidFill>
              </a:rPr>
              <a:t>Transport Layer</a:t>
            </a:r>
            <a:endParaRPr lang="en-IN" b="1" dirty="0">
              <a:solidFill>
                <a:schemeClr val="bg1"/>
              </a:solidFill>
            </a:endParaRPr>
          </a:p>
        </p:txBody>
      </p:sp>
      <p:sp>
        <p:nvSpPr>
          <p:cNvPr id="3" name="Content Placeholder 2">
            <a:extLst>
              <a:ext uri="{FF2B5EF4-FFF2-40B4-BE49-F238E27FC236}">
                <a16:creationId xmlns:a16="http://schemas.microsoft.com/office/drawing/2014/main" id="{F31C7C1E-12E9-4506-AC16-8CDAE360B975}"/>
              </a:ext>
            </a:extLst>
          </p:cNvPr>
          <p:cNvSpPr>
            <a:spLocks noGrp="1"/>
          </p:cNvSpPr>
          <p:nvPr>
            <p:ph idx="1"/>
          </p:nvPr>
        </p:nvSpPr>
        <p:spPr>
          <a:xfrm>
            <a:off x="457200" y="1166018"/>
            <a:ext cx="8229600" cy="4525963"/>
          </a:xfrm>
        </p:spPr>
        <p:txBody>
          <a:bodyPr>
            <a:normAutofit fontScale="85000" lnSpcReduction="10000"/>
          </a:bodyPr>
          <a:lstStyle/>
          <a:p>
            <a:pPr marL="514350" indent="-514350">
              <a:lnSpc>
                <a:spcPct val="150000"/>
              </a:lnSpc>
            </a:pPr>
            <a:r>
              <a:rPr lang="en-US" dirty="0"/>
              <a:t>Responsible for end to end delivery of the entire message.</a:t>
            </a:r>
          </a:p>
          <a:p>
            <a:pPr marL="514350" indent="-514350">
              <a:lnSpc>
                <a:spcPct val="150000"/>
              </a:lnSpc>
            </a:pPr>
            <a:r>
              <a:rPr lang="en-IN" dirty="0"/>
              <a:t>Segmentation and reassembly</a:t>
            </a:r>
          </a:p>
          <a:p>
            <a:pPr marL="514350" indent="-514350">
              <a:lnSpc>
                <a:spcPct val="150000"/>
              </a:lnSpc>
            </a:pPr>
            <a:r>
              <a:rPr lang="en-IN" dirty="0"/>
              <a:t>Flow control</a:t>
            </a:r>
          </a:p>
          <a:p>
            <a:pPr marL="514350" indent="-514350">
              <a:lnSpc>
                <a:spcPct val="150000"/>
              </a:lnSpc>
            </a:pPr>
            <a:r>
              <a:rPr lang="en-IN" dirty="0"/>
              <a:t>Error control</a:t>
            </a:r>
          </a:p>
          <a:p>
            <a:pPr marL="514350" indent="-514350">
              <a:lnSpc>
                <a:spcPct val="150000"/>
              </a:lnSpc>
            </a:pPr>
            <a:r>
              <a:rPr lang="en-IN" dirty="0"/>
              <a:t>Protocols: TCP (Connection oriented service), UDP (Connection less service)</a:t>
            </a:r>
          </a:p>
          <a:p>
            <a:endParaRPr lang="en-IN" dirty="0"/>
          </a:p>
          <a:p>
            <a:endParaRPr lang="en-IN" dirty="0"/>
          </a:p>
        </p:txBody>
      </p:sp>
      <p:pic>
        <p:nvPicPr>
          <p:cNvPr id="4" name="Picture 3">
            <a:extLst>
              <a:ext uri="{FF2B5EF4-FFF2-40B4-BE49-F238E27FC236}">
                <a16:creationId xmlns:a16="http://schemas.microsoft.com/office/drawing/2014/main" id="{5CA91446-E27E-CD18-86D8-C14EA075D6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305929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chemeClr val="bg1"/>
                </a:solidFill>
              </a:rPr>
              <a:t>Session Layer</a:t>
            </a:r>
          </a:p>
        </p:txBody>
      </p:sp>
      <p:sp>
        <p:nvSpPr>
          <p:cNvPr id="3" name="Content Placeholder 2"/>
          <p:cNvSpPr>
            <a:spLocks noGrp="1"/>
          </p:cNvSpPr>
          <p:nvPr>
            <p:ph idx="1"/>
          </p:nvPr>
        </p:nvSpPr>
        <p:spPr>
          <a:xfrm>
            <a:off x="457200" y="1066800"/>
            <a:ext cx="8229600" cy="5059363"/>
          </a:xfrm>
        </p:spPr>
        <p:txBody>
          <a:bodyPr/>
          <a:lstStyle/>
          <a:p>
            <a:pPr>
              <a:lnSpc>
                <a:spcPct val="150000"/>
              </a:lnSpc>
            </a:pPr>
            <a:r>
              <a:rPr lang="en-US" dirty="0"/>
              <a:t>The main function of Session Layer is to establish, authorization, </a:t>
            </a:r>
            <a:r>
              <a:rPr lang="en-US" dirty="0" err="1"/>
              <a:t>authentiacation</a:t>
            </a:r>
            <a:r>
              <a:rPr lang="en-US" dirty="0"/>
              <a:t> and synchronize the interactions between two connected devices.</a:t>
            </a:r>
          </a:p>
          <a:p>
            <a:endParaRPr lang="en-US" dirty="0"/>
          </a:p>
        </p:txBody>
      </p:sp>
      <p:sp>
        <p:nvSpPr>
          <p:cNvPr id="4" name="Rectangle 3"/>
          <p:cNvSpPr/>
          <p:nvPr/>
        </p:nvSpPr>
        <p:spPr>
          <a:xfrm>
            <a:off x="1524000" y="441960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PC</a:t>
            </a:r>
          </a:p>
        </p:txBody>
      </p:sp>
      <p:sp>
        <p:nvSpPr>
          <p:cNvPr id="5" name="Rounded Rectangle 4"/>
          <p:cNvSpPr/>
          <p:nvPr/>
        </p:nvSpPr>
        <p:spPr>
          <a:xfrm>
            <a:off x="6324600" y="4038600"/>
            <a:ext cx="16764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SERVER</a:t>
            </a:r>
          </a:p>
        </p:txBody>
      </p:sp>
      <p:cxnSp>
        <p:nvCxnSpPr>
          <p:cNvPr id="7" name="Straight Connector 6"/>
          <p:cNvCxnSpPr>
            <a:stCxn id="4" idx="3"/>
            <a:endCxn id="5" idx="1"/>
          </p:cNvCxnSpPr>
          <p:nvPr/>
        </p:nvCxnSpPr>
        <p:spPr>
          <a:xfrm flipV="1">
            <a:off x="2667000" y="4762500"/>
            <a:ext cx="365760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B6C7BC8-378B-CB65-B3A8-843E890872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rPr>
              <a:t>Presentation Layer</a:t>
            </a:r>
          </a:p>
        </p:txBody>
      </p:sp>
      <p:sp>
        <p:nvSpPr>
          <p:cNvPr id="3" name="Content Placeholder 2"/>
          <p:cNvSpPr>
            <a:spLocks noGrp="1"/>
          </p:cNvSpPr>
          <p:nvPr>
            <p:ph idx="1"/>
          </p:nvPr>
        </p:nvSpPr>
        <p:spPr>
          <a:xfrm>
            <a:off x="457200" y="1066800"/>
            <a:ext cx="8229600" cy="5059363"/>
          </a:xfrm>
        </p:spPr>
        <p:txBody>
          <a:bodyPr/>
          <a:lstStyle/>
          <a:p>
            <a:r>
              <a:rPr lang="en-US" dirty="0"/>
              <a:t>This layer is responsible for presenting the data in reliable format or in a suitable format.</a:t>
            </a:r>
          </a:p>
          <a:p>
            <a:pPr marL="0" indent="0">
              <a:buNone/>
            </a:pPr>
            <a:r>
              <a:rPr lang="en-US" b="1" dirty="0"/>
              <a:t>Responsibilities:</a:t>
            </a:r>
          </a:p>
          <a:p>
            <a:r>
              <a:rPr lang="en-US" dirty="0"/>
              <a:t>Translation</a:t>
            </a:r>
          </a:p>
          <a:p>
            <a:r>
              <a:rPr lang="en-US" dirty="0"/>
              <a:t>Encryption and </a:t>
            </a:r>
            <a:r>
              <a:rPr lang="en-US" dirty="0" err="1"/>
              <a:t>Decryption:ssl</a:t>
            </a:r>
            <a:endParaRPr lang="en-US" dirty="0"/>
          </a:p>
          <a:p>
            <a:r>
              <a:rPr lang="en-US" dirty="0"/>
              <a:t>Compression</a:t>
            </a:r>
          </a:p>
          <a:p>
            <a:pPr lvl="1"/>
            <a:r>
              <a:rPr lang="en-US" dirty="0"/>
              <a:t>Lossy</a:t>
            </a:r>
          </a:p>
          <a:p>
            <a:pPr lvl="1"/>
            <a:r>
              <a:rPr lang="en-US" dirty="0"/>
              <a:t>Lossless</a:t>
            </a:r>
          </a:p>
        </p:txBody>
      </p:sp>
      <p:pic>
        <p:nvPicPr>
          <p:cNvPr id="4" name="Picture 3">
            <a:extLst>
              <a:ext uri="{FF2B5EF4-FFF2-40B4-BE49-F238E27FC236}">
                <a16:creationId xmlns:a16="http://schemas.microsoft.com/office/drawing/2014/main" id="{4314063A-6ADB-EEBF-456B-16F4C39977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5E4D-3386-44EA-88C3-2D3F9C7411E6}"/>
              </a:ext>
            </a:extLst>
          </p:cNvPr>
          <p:cNvSpPr>
            <a:spLocks noGrp="1"/>
          </p:cNvSpPr>
          <p:nvPr>
            <p:ph type="title"/>
          </p:nvPr>
        </p:nvSpPr>
        <p:spPr>
          <a:xfrm>
            <a:off x="381000" y="0"/>
            <a:ext cx="8229600" cy="639762"/>
          </a:xfrm>
        </p:spPr>
        <p:txBody>
          <a:bodyPr>
            <a:normAutofit fontScale="90000"/>
          </a:bodyPr>
          <a:lstStyle/>
          <a:p>
            <a:pPr algn="l"/>
            <a:r>
              <a:rPr lang="en-US" b="1" dirty="0">
                <a:solidFill>
                  <a:schemeClr val="bg1"/>
                </a:solidFill>
              </a:rPr>
              <a:t>Application Layer</a:t>
            </a:r>
            <a:endParaRPr lang="en-IN" b="1" dirty="0">
              <a:solidFill>
                <a:schemeClr val="bg1"/>
              </a:solidFill>
            </a:endParaRPr>
          </a:p>
        </p:txBody>
      </p:sp>
      <p:sp>
        <p:nvSpPr>
          <p:cNvPr id="3" name="Content Placeholder 2">
            <a:extLst>
              <a:ext uri="{FF2B5EF4-FFF2-40B4-BE49-F238E27FC236}">
                <a16:creationId xmlns:a16="http://schemas.microsoft.com/office/drawing/2014/main" id="{EF670C03-EAC9-4F9E-B287-E4FDC71E52FC}"/>
              </a:ext>
            </a:extLst>
          </p:cNvPr>
          <p:cNvSpPr>
            <a:spLocks noGrp="1"/>
          </p:cNvSpPr>
          <p:nvPr>
            <p:ph idx="1"/>
          </p:nvPr>
        </p:nvSpPr>
        <p:spPr>
          <a:xfrm>
            <a:off x="381000" y="1166018"/>
            <a:ext cx="8610600" cy="5006182"/>
          </a:xfrm>
        </p:spPr>
        <p:txBody>
          <a:bodyPr>
            <a:normAutofit lnSpcReduction="10000"/>
          </a:bodyPr>
          <a:lstStyle/>
          <a:p>
            <a:pPr algn="just"/>
            <a:r>
              <a:rPr lang="en-US" dirty="0"/>
              <a:t>It enables the user to access the network</a:t>
            </a:r>
          </a:p>
          <a:p>
            <a:pPr algn="just"/>
            <a:r>
              <a:rPr lang="en-US" dirty="0"/>
              <a:t>It provides interfaces and support for services such as e-mail, ftp, distributed information services etc.</a:t>
            </a:r>
          </a:p>
          <a:p>
            <a:pPr algn="just"/>
            <a:endParaRPr lang="en-US" dirty="0"/>
          </a:p>
          <a:p>
            <a:pPr marL="0" indent="0" algn="just">
              <a:buNone/>
            </a:pPr>
            <a:r>
              <a:rPr lang="en-US" b="1" dirty="0"/>
              <a:t>Responsibilities:</a:t>
            </a:r>
            <a:endParaRPr lang="en-US" dirty="0"/>
          </a:p>
          <a:p>
            <a:pPr algn="just"/>
            <a:r>
              <a:rPr lang="en-US" dirty="0"/>
              <a:t>File transfer, Access and Management</a:t>
            </a:r>
          </a:p>
          <a:p>
            <a:pPr algn="just"/>
            <a:r>
              <a:rPr lang="en-US" dirty="0"/>
              <a:t>Mail services</a:t>
            </a:r>
          </a:p>
          <a:p>
            <a:pPr algn="just"/>
            <a:r>
              <a:rPr lang="en-US" dirty="0"/>
              <a:t>Online shopping</a:t>
            </a:r>
            <a:endParaRPr lang="en-IN" dirty="0"/>
          </a:p>
        </p:txBody>
      </p:sp>
      <p:pic>
        <p:nvPicPr>
          <p:cNvPr id="4" name="Picture 3">
            <a:extLst>
              <a:ext uri="{FF2B5EF4-FFF2-40B4-BE49-F238E27FC236}">
                <a16:creationId xmlns:a16="http://schemas.microsoft.com/office/drawing/2014/main" id="{05824BB2-6FD6-EF45-FC42-DD68FD5B48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586144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5E4D-3386-44EA-88C3-2D3F9C7411E6}"/>
              </a:ext>
            </a:extLst>
          </p:cNvPr>
          <p:cNvSpPr>
            <a:spLocks noGrp="1"/>
          </p:cNvSpPr>
          <p:nvPr>
            <p:ph type="title"/>
          </p:nvPr>
        </p:nvSpPr>
        <p:spPr>
          <a:xfrm>
            <a:off x="129916" y="61120"/>
            <a:ext cx="8229600" cy="639762"/>
          </a:xfrm>
        </p:spPr>
        <p:txBody>
          <a:bodyPr>
            <a:normAutofit fontScale="90000"/>
          </a:bodyPr>
          <a:lstStyle/>
          <a:p>
            <a:pPr algn="l"/>
            <a:r>
              <a:rPr lang="en-US" b="1" dirty="0">
                <a:solidFill>
                  <a:schemeClr val="bg1"/>
                </a:solidFill>
              </a:rPr>
              <a:t>OSI MODEL</a:t>
            </a:r>
            <a:endParaRPr lang="en-IN" b="1" dirty="0">
              <a:solidFill>
                <a:schemeClr val="bg1"/>
              </a:solidFill>
            </a:endParaRPr>
          </a:p>
        </p:txBody>
      </p:sp>
      <p:pic>
        <p:nvPicPr>
          <p:cNvPr id="4" name="Picture 3">
            <a:extLst>
              <a:ext uri="{FF2B5EF4-FFF2-40B4-BE49-F238E27FC236}">
                <a16:creationId xmlns:a16="http://schemas.microsoft.com/office/drawing/2014/main" id="{05824BB2-6FD6-EF45-FC42-DD68FD5B48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026" name="Picture 2" descr="OSI Model Reference Guide (With Examples)">
            <a:extLst>
              <a:ext uri="{FF2B5EF4-FFF2-40B4-BE49-F238E27FC236}">
                <a16:creationId xmlns:a16="http://schemas.microsoft.com/office/drawing/2014/main" id="{5969C410-B6D6-6D11-5BB6-1D9B90C6A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9584"/>
            <a:ext cx="9144000" cy="594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129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5E4D-3386-44EA-88C3-2D3F9C7411E6}"/>
              </a:ext>
            </a:extLst>
          </p:cNvPr>
          <p:cNvSpPr>
            <a:spLocks noGrp="1"/>
          </p:cNvSpPr>
          <p:nvPr>
            <p:ph type="title"/>
          </p:nvPr>
        </p:nvSpPr>
        <p:spPr>
          <a:xfrm>
            <a:off x="129916" y="61120"/>
            <a:ext cx="8229600" cy="639762"/>
          </a:xfrm>
        </p:spPr>
        <p:txBody>
          <a:bodyPr>
            <a:normAutofit fontScale="90000"/>
          </a:bodyPr>
          <a:lstStyle/>
          <a:p>
            <a:pPr algn="l"/>
            <a:r>
              <a:rPr lang="en-US" b="1" dirty="0">
                <a:solidFill>
                  <a:schemeClr val="bg1"/>
                </a:solidFill>
              </a:rPr>
              <a:t>OSI MODEL</a:t>
            </a:r>
            <a:endParaRPr lang="en-IN" b="1" dirty="0">
              <a:solidFill>
                <a:schemeClr val="bg1"/>
              </a:solidFill>
            </a:endParaRPr>
          </a:p>
        </p:txBody>
      </p:sp>
      <p:pic>
        <p:nvPicPr>
          <p:cNvPr id="4" name="Picture 3">
            <a:extLst>
              <a:ext uri="{FF2B5EF4-FFF2-40B4-BE49-F238E27FC236}">
                <a16:creationId xmlns:a16="http://schemas.microsoft.com/office/drawing/2014/main" id="{05824BB2-6FD6-EF45-FC42-DD68FD5B48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7" name="Picture 6">
            <a:extLst>
              <a:ext uri="{FF2B5EF4-FFF2-40B4-BE49-F238E27FC236}">
                <a16:creationId xmlns:a16="http://schemas.microsoft.com/office/drawing/2014/main" id="{F1FE74AA-2AD1-6AA7-5466-3271106C660C}"/>
              </a:ext>
            </a:extLst>
          </p:cNvPr>
          <p:cNvPicPr>
            <a:picLocks noChangeAspect="1"/>
          </p:cNvPicPr>
          <p:nvPr/>
        </p:nvPicPr>
        <p:blipFill>
          <a:blip r:embed="rId3"/>
          <a:stretch>
            <a:fillRect/>
          </a:stretch>
        </p:blipFill>
        <p:spPr>
          <a:xfrm>
            <a:off x="0" y="909585"/>
            <a:ext cx="9144000" cy="5948415"/>
          </a:xfrm>
          <a:prstGeom prst="rect">
            <a:avLst/>
          </a:prstGeom>
        </p:spPr>
      </p:pic>
    </p:spTree>
    <p:extLst>
      <p:ext uri="{BB962C8B-B14F-4D97-AF65-F5344CB8AC3E}">
        <p14:creationId xmlns:p14="http://schemas.microsoft.com/office/powerpoint/2010/main" val="525467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955"/>
            <a:ext cx="8229600" cy="396875"/>
          </a:xfrm>
        </p:spPr>
        <p:txBody>
          <a:bodyPr>
            <a:normAutofit fontScale="90000"/>
          </a:bodyPr>
          <a:lstStyle/>
          <a:p>
            <a:br>
              <a:rPr lang="en-US" dirty="0">
                <a:sym typeface="+mn-ea"/>
              </a:rPr>
            </a:br>
            <a:r>
              <a:rPr lang="en-US" b="1" dirty="0">
                <a:solidFill>
                  <a:schemeClr val="bg1"/>
                </a:solidFill>
                <a:sym typeface="+mn-ea"/>
              </a:rPr>
              <a:t>TCP/IP PROTOCOL SUITE</a:t>
            </a:r>
            <a:br>
              <a:rPr lang="en-US" dirty="0"/>
            </a:br>
            <a:endParaRPr lang="en-US" dirty="0"/>
          </a:p>
        </p:txBody>
      </p:sp>
      <p:sp>
        <p:nvSpPr>
          <p:cNvPr id="3" name="Content Placeholder 2"/>
          <p:cNvSpPr>
            <a:spLocks noGrp="1"/>
          </p:cNvSpPr>
          <p:nvPr>
            <p:ph sz="half" idx="1"/>
          </p:nvPr>
        </p:nvSpPr>
        <p:spPr/>
        <p:txBody>
          <a:bodyPr/>
          <a:lstStyle/>
          <a:p>
            <a:pPr algn="just"/>
            <a:r>
              <a:rPr lang="en-US" sz="2800"/>
              <a:t> </a:t>
            </a:r>
          </a:p>
        </p:txBody>
      </p:sp>
      <p:pic>
        <p:nvPicPr>
          <p:cNvPr id="6" name="Content Placeholder 5"/>
          <p:cNvPicPr>
            <a:picLocks noGrp="1" noChangeAspect="1"/>
          </p:cNvPicPr>
          <p:nvPr>
            <p:ph sz="half" idx="2"/>
          </p:nvPr>
        </p:nvPicPr>
        <p:blipFill>
          <a:blip r:embed="rId2"/>
          <a:stretch>
            <a:fillRect/>
          </a:stretch>
        </p:blipFill>
        <p:spPr>
          <a:xfrm>
            <a:off x="698500" y="1600200"/>
            <a:ext cx="7747000" cy="4262120"/>
          </a:xfrm>
          <a:prstGeom prst="rect">
            <a:avLst/>
          </a:prstGeom>
        </p:spPr>
      </p:pic>
      <p:pic>
        <p:nvPicPr>
          <p:cNvPr id="2" name="Picture 1">
            <a:extLst>
              <a:ext uri="{FF2B5EF4-FFF2-40B4-BE49-F238E27FC236}">
                <a16:creationId xmlns:a16="http://schemas.microsoft.com/office/drawing/2014/main" id="{A62AB0AD-27F4-2BCA-554A-C416F31684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a:solidFill>
                  <a:schemeClr val="bg1"/>
                </a:solidFill>
                <a:sym typeface="+mn-ea"/>
              </a:rPr>
              <a:t>TCP/IP PROTOCOL SUITE</a:t>
            </a:r>
            <a:br>
              <a:rPr lang="en-US" dirty="0"/>
            </a:br>
            <a:endParaRPr lang="en-US" dirty="0"/>
          </a:p>
        </p:txBody>
      </p:sp>
      <p:pic>
        <p:nvPicPr>
          <p:cNvPr id="3074" name="Picture 2" descr="C:\Users\lenovo\Desktop\COMPUETR NETWORKS NOTES\tcp-ip 1.PNG"/>
          <p:cNvPicPr>
            <a:picLocks noGrp="1" noChangeAspect="1" noChangeArrowheads="1"/>
          </p:cNvPicPr>
          <p:nvPr>
            <p:ph idx="1"/>
          </p:nvPr>
        </p:nvPicPr>
        <p:blipFill>
          <a:blip r:embed="rId2"/>
          <a:srcRect/>
          <a:stretch>
            <a:fillRect/>
          </a:stretch>
        </p:blipFill>
        <p:spPr bwMode="auto">
          <a:xfrm>
            <a:off x="457200" y="1066800"/>
            <a:ext cx="8229600" cy="5562600"/>
          </a:xfrm>
          <a:prstGeom prst="rect">
            <a:avLst/>
          </a:prstGeom>
          <a:noFill/>
        </p:spPr>
      </p:pic>
      <p:pic>
        <p:nvPicPr>
          <p:cNvPr id="2" name="Picture 1">
            <a:extLst>
              <a:ext uri="{FF2B5EF4-FFF2-40B4-BE49-F238E27FC236}">
                <a16:creationId xmlns:a16="http://schemas.microsoft.com/office/drawing/2014/main" id="{56989937-7DC9-EE57-0EB3-D0F38F5C4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9951EFE-8BE6-B7C7-8B05-E43F88DAE6F9}"/>
                  </a:ext>
                </a:extLst>
              </p14:cNvPr>
              <p14:cNvContentPartPr/>
              <p14:nvPr/>
            </p14:nvContentPartPr>
            <p14:xfrm>
              <a:off x="3627289" y="1261558"/>
              <a:ext cx="1592280" cy="27720"/>
            </p14:xfrm>
          </p:contentPart>
        </mc:Choice>
        <mc:Fallback xmlns="">
          <p:pic>
            <p:nvPicPr>
              <p:cNvPr id="8" name="Ink 7">
                <a:extLst>
                  <a:ext uri="{FF2B5EF4-FFF2-40B4-BE49-F238E27FC236}">
                    <a16:creationId xmlns:a16="http://schemas.microsoft.com/office/drawing/2014/main" id="{C9951EFE-8BE6-B7C7-8B05-E43F88DAE6F9}"/>
                  </a:ext>
                </a:extLst>
              </p:cNvPr>
              <p:cNvPicPr/>
              <p:nvPr/>
            </p:nvPicPr>
            <p:blipFill>
              <a:blip r:embed="rId5"/>
              <a:stretch>
                <a:fillRect/>
              </a:stretch>
            </p:blipFill>
            <p:spPr>
              <a:xfrm>
                <a:off x="3537289" y="1081918"/>
                <a:ext cx="1771920" cy="38736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457200"/>
          </a:xfrm>
        </p:spPr>
        <p:txBody>
          <a:bodyPr>
            <a:normAutofit fontScale="90000"/>
          </a:bodyPr>
          <a:lstStyle/>
          <a:p>
            <a:r>
              <a:rPr lang="en-US" b="1" dirty="0">
                <a:solidFill>
                  <a:schemeClr val="bg1"/>
                </a:solidFill>
              </a:rPr>
              <a:t>1. Physical and Data Link Layer</a:t>
            </a:r>
            <a:br>
              <a:rPr lang="en-US" b="1" dirty="0"/>
            </a:br>
            <a:endParaRPr lang="en-US" dirty="0"/>
          </a:p>
        </p:txBody>
      </p:sp>
      <p:sp>
        <p:nvSpPr>
          <p:cNvPr id="3" name="Content Placeholder 2"/>
          <p:cNvSpPr>
            <a:spLocks noGrp="1"/>
          </p:cNvSpPr>
          <p:nvPr>
            <p:ph idx="1"/>
          </p:nvPr>
        </p:nvSpPr>
        <p:spPr/>
        <p:txBody>
          <a:bodyPr/>
          <a:lstStyle/>
          <a:p>
            <a:pPr>
              <a:lnSpc>
                <a:spcPct val="150000"/>
              </a:lnSpc>
            </a:pPr>
            <a:r>
              <a:rPr lang="en-US" dirty="0"/>
              <a:t>Physical and Data Link Layers in TCP/IP model does not define any protocols, they support all the standard protocols. They are combined known as </a:t>
            </a:r>
            <a:r>
              <a:rPr lang="en-US" b="1" dirty="0"/>
              <a:t>host-to-network layer</a:t>
            </a:r>
            <a:r>
              <a:rPr lang="en-US" dirty="0"/>
              <a:t>. A network in TCP/IP internetwork can be </a:t>
            </a:r>
            <a:r>
              <a:rPr lang="en-US" b="1" dirty="0">
                <a:hlinkClick r:id="rId2"/>
              </a:rPr>
              <a:t>LAN or WAN</a:t>
            </a:r>
            <a:r>
              <a:rPr lang="en-US" dirty="0"/>
              <a:t>.</a:t>
            </a:r>
          </a:p>
          <a:p>
            <a:endParaRPr lang="en-US" dirty="0"/>
          </a:p>
        </p:txBody>
      </p:sp>
      <p:pic>
        <p:nvPicPr>
          <p:cNvPr id="4" name="Picture 3">
            <a:extLst>
              <a:ext uri="{FF2B5EF4-FFF2-40B4-BE49-F238E27FC236}">
                <a16:creationId xmlns:a16="http://schemas.microsoft.com/office/drawing/2014/main" id="{A20D6E97-6ADD-CF61-59D0-3EB445467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2. Network Layer</a:t>
            </a:r>
            <a:br>
              <a:rPr lang="en-US" b="1" dirty="0"/>
            </a:br>
            <a:endParaRPr lang="en-US" dirty="0"/>
          </a:p>
        </p:txBody>
      </p:sp>
      <p:sp>
        <p:nvSpPr>
          <p:cNvPr id="3" name="Content Placeholder 2"/>
          <p:cNvSpPr>
            <a:spLocks noGrp="1"/>
          </p:cNvSpPr>
          <p:nvPr>
            <p:ph idx="1"/>
          </p:nvPr>
        </p:nvSpPr>
        <p:spPr>
          <a:xfrm>
            <a:off x="457200" y="1066800"/>
            <a:ext cx="8229600" cy="5059363"/>
          </a:xfrm>
        </p:spPr>
        <p:txBody>
          <a:bodyPr>
            <a:normAutofit fontScale="85000" lnSpcReduction="10000"/>
          </a:bodyPr>
          <a:lstStyle/>
          <a:p>
            <a:pPr>
              <a:lnSpc>
                <a:spcPct val="150000"/>
              </a:lnSpc>
            </a:pPr>
            <a:r>
              <a:rPr lang="en-US" dirty="0"/>
              <a:t>In the network layer, the TCP/IP model supports internetworking protocol in short known as IP. The IP uses four protocols internally: ARP, RARP, ICMP &amp; IGMP.</a:t>
            </a:r>
          </a:p>
          <a:p>
            <a:pPr>
              <a:lnSpc>
                <a:spcPct val="150000"/>
              </a:lnSpc>
            </a:pPr>
            <a:r>
              <a:rPr lang="en-US" b="1" dirty="0"/>
              <a:t>Address Resolution Protocol (ARP)</a:t>
            </a:r>
          </a:p>
          <a:p>
            <a:pPr>
              <a:lnSpc>
                <a:spcPct val="150000"/>
              </a:lnSpc>
            </a:pPr>
            <a:r>
              <a:rPr lang="en-US" b="1" dirty="0"/>
              <a:t>Reverse Address Resolution Protocol (RARP)</a:t>
            </a:r>
          </a:p>
          <a:p>
            <a:pPr>
              <a:lnSpc>
                <a:spcPct val="150000"/>
              </a:lnSpc>
            </a:pPr>
            <a:r>
              <a:rPr lang="en-US" b="1" dirty="0"/>
              <a:t>Internet Control Message Protocol (ICMP)</a:t>
            </a:r>
          </a:p>
          <a:p>
            <a:pPr>
              <a:lnSpc>
                <a:spcPct val="150000"/>
              </a:lnSpc>
            </a:pPr>
            <a:r>
              <a:rPr lang="en-US" b="1" dirty="0"/>
              <a:t>Internet Group Message Protocol (IGMP)</a:t>
            </a:r>
          </a:p>
          <a:p>
            <a:endParaRPr lang="en-US" dirty="0"/>
          </a:p>
          <a:p>
            <a:endParaRPr lang="en-US" dirty="0"/>
          </a:p>
        </p:txBody>
      </p:sp>
      <p:pic>
        <p:nvPicPr>
          <p:cNvPr id="4" name="Picture 3">
            <a:extLst>
              <a:ext uri="{FF2B5EF4-FFF2-40B4-BE49-F238E27FC236}">
                <a16:creationId xmlns:a16="http://schemas.microsoft.com/office/drawing/2014/main" id="{6BE68159-F79E-821B-F0DD-F44F7537C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r>
              <a:rPr lang="en-IN" sz="3000" b="1" dirty="0">
                <a:solidFill>
                  <a:schemeClr val="bg1"/>
                </a:solidFill>
                <a:ea typeface="Verdana" panose="020B0604030504040204" pitchFamily="34" charset="0"/>
              </a:rPr>
              <a:t> Network Criteria</a:t>
            </a:r>
            <a:endParaRPr lang="en-US" sz="3000" dirty="0"/>
          </a:p>
        </p:txBody>
      </p:sp>
      <p:sp>
        <p:nvSpPr>
          <p:cNvPr id="3" name="Text Placeholder 2"/>
          <p:cNvSpPr>
            <a:spLocks noGrp="1"/>
          </p:cNvSpPr>
          <p:nvPr>
            <p:ph type="body" sz="half" idx="1"/>
          </p:nvPr>
        </p:nvSpPr>
        <p:spPr>
          <a:xfrm>
            <a:off x="76200" y="914400"/>
            <a:ext cx="8839200" cy="4525963"/>
          </a:xfrm>
        </p:spPr>
        <p:txBody>
          <a:bodyPr>
            <a:noAutofit/>
          </a:bodyPr>
          <a:lstStyle/>
          <a:p>
            <a:pPr algn="just"/>
            <a:r>
              <a:rPr lang="en-IN" sz="2400" b="1" dirty="0">
                <a:solidFill>
                  <a:srgbClr val="FF0000"/>
                </a:solidFill>
                <a:latin typeface="Times New Roman" panose="02020603050405020304" pitchFamily="18" charset="0"/>
                <a:cs typeface="Times New Roman" panose="02020603050405020304" pitchFamily="18" charset="0"/>
              </a:rPr>
              <a:t>Network Criteria</a:t>
            </a:r>
          </a:p>
          <a:p>
            <a:pPr marL="0" indent="0" algn="just">
              <a:buNone/>
            </a:pPr>
            <a:r>
              <a:rPr lang="en-US" sz="2000" dirty="0">
                <a:latin typeface="Times New Roman" panose="02020603050405020304" pitchFamily="18" charset="0"/>
                <a:cs typeface="Times New Roman" panose="02020603050405020304" pitchFamily="18" charset="0"/>
              </a:rPr>
              <a:t>A network must be able to meet a certain number of criteria. The most important of these are performance, reliability, and security.</a:t>
            </a:r>
          </a:p>
          <a:p>
            <a:pPr marL="285750" indent="-285750" algn="just">
              <a:buFont typeface="Arial" panose="020B0604020202020204" pitchFamily="34" charset="0"/>
              <a:buChar char="•"/>
            </a:pPr>
            <a:r>
              <a:rPr lang="en-US" sz="1600" b="1" i="1" u="none" strike="noStrike" baseline="0" dirty="0">
                <a:latin typeface="Times New Roman" panose="02020603050405020304" pitchFamily="18" charset="0"/>
                <a:cs typeface="Times New Roman" panose="02020603050405020304" pitchFamily="18" charset="0"/>
              </a:rPr>
              <a:t>Performance</a:t>
            </a:r>
            <a:endParaRPr lang="en-US" sz="24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Performance can be measured in many ways, including transit time and response time. Transit time is the amount of time required for a message to travel from one device to another. Response time is the elapsed time between an inquiry and a response.</a:t>
            </a:r>
          </a:p>
          <a:p>
            <a:pPr marL="285750" indent="-285750" algn="just">
              <a:buFont typeface="Arial" panose="020B0604020202020204" pitchFamily="34" charset="0"/>
              <a:buChar char="•"/>
            </a:pPr>
            <a:r>
              <a:rPr lang="en-US" sz="1600" b="1" i="1" u="none" strike="noStrike" baseline="0" dirty="0">
                <a:latin typeface="Times New Roman" panose="02020603050405020304" pitchFamily="18" charset="0"/>
                <a:cs typeface="Times New Roman" panose="02020603050405020304" pitchFamily="18" charset="0"/>
              </a:rPr>
              <a:t>Reliability</a:t>
            </a:r>
          </a:p>
          <a:p>
            <a:pPr marL="0" indent="0" algn="just">
              <a:buNone/>
            </a:pPr>
            <a:r>
              <a:rPr lang="en-US" sz="2000" dirty="0">
                <a:latin typeface="Times New Roman" panose="02020603050405020304" pitchFamily="18" charset="0"/>
                <a:cs typeface="Times New Roman" panose="02020603050405020304" pitchFamily="18" charset="0"/>
              </a:rPr>
              <a:t>In addition to accuracy of delivery, network reliability is measured by the frequency of failure, the time it takes a link to recover from a failure, and the network’s robustness.</a:t>
            </a:r>
          </a:p>
          <a:p>
            <a:pPr marL="285750" indent="-285750" algn="just">
              <a:buFont typeface="Arial" panose="020B0604020202020204" pitchFamily="34" charset="0"/>
              <a:buChar char="•"/>
            </a:pPr>
            <a:r>
              <a:rPr lang="en-US" sz="1600" b="1" i="1" u="none" strike="noStrike" baseline="0" dirty="0">
                <a:latin typeface="Times New Roman" panose="02020603050405020304" pitchFamily="18" charset="0"/>
                <a:cs typeface="Times New Roman" panose="02020603050405020304" pitchFamily="18" charset="0"/>
              </a:rPr>
              <a:t>Security</a:t>
            </a:r>
          </a:p>
          <a:p>
            <a:pPr marL="0" indent="0" algn="just">
              <a:buNone/>
            </a:pPr>
            <a:r>
              <a:rPr lang="en-US" sz="2000" dirty="0">
                <a:latin typeface="Times New Roman" panose="02020603050405020304" pitchFamily="18" charset="0"/>
                <a:cs typeface="Times New Roman" panose="02020603050405020304" pitchFamily="18" charset="0"/>
              </a:rPr>
              <a:t>Network security issues include protecting data from unauthorized access, protecting data from damage and development, and implementing policies and procedures for recovery from breaches and data losses.</a:t>
            </a:r>
          </a:p>
          <a:p>
            <a:pPr algn="just">
              <a:lnSpc>
                <a:spcPct val="150000"/>
              </a:lnSpc>
              <a:buNone/>
            </a:pPr>
            <a:endParaRPr lang="en-IN" sz="2100" b="1" dirty="0">
              <a:latin typeface="+mj-lt"/>
              <a:ea typeface="Verdana" panose="020B0604030504040204" pitchFamily="34" charset="0"/>
            </a:endParaRPr>
          </a:p>
          <a:p>
            <a:pPr algn="just">
              <a:lnSpc>
                <a:spcPct val="150000"/>
              </a:lnSpc>
            </a:pPr>
            <a:endParaRPr lang="en-IN" sz="2100" dirty="0">
              <a:latin typeface="+mj-lt"/>
              <a:ea typeface="Verdana" panose="020B0604030504040204" pitchFamily="34" charset="0"/>
            </a:endParaRPr>
          </a:p>
          <a:p>
            <a:endParaRPr lang="en-US" sz="2100" dirty="0">
              <a:latin typeface="+mj-lt"/>
            </a:endParaRPr>
          </a:p>
        </p:txBody>
      </p:sp>
      <p:pic>
        <p:nvPicPr>
          <p:cNvPr id="4" name="Picture 3">
            <a:extLst>
              <a:ext uri="{FF2B5EF4-FFF2-40B4-BE49-F238E27FC236}">
                <a16:creationId xmlns:a16="http://schemas.microsoft.com/office/drawing/2014/main" id="{09C52733-CAC0-8CAE-D4EF-4195C4D79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5755" y="40890"/>
            <a:ext cx="761999" cy="87351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3. Transport Layer</a:t>
            </a:r>
            <a:br>
              <a:rPr lang="en-US" b="1" dirty="0"/>
            </a:br>
            <a:endParaRPr lang="en-US" dirty="0"/>
          </a:p>
        </p:txBody>
      </p:sp>
      <p:sp>
        <p:nvSpPr>
          <p:cNvPr id="3" name="Content Placeholder 2"/>
          <p:cNvSpPr>
            <a:spLocks noGrp="1"/>
          </p:cNvSpPr>
          <p:nvPr>
            <p:ph idx="1"/>
          </p:nvPr>
        </p:nvSpPr>
        <p:spPr>
          <a:xfrm>
            <a:off x="457200" y="1066800"/>
            <a:ext cx="8229600" cy="5059363"/>
          </a:xfrm>
        </p:spPr>
        <p:txBody>
          <a:bodyPr>
            <a:normAutofit fontScale="92500" lnSpcReduction="10000"/>
          </a:bodyPr>
          <a:lstStyle/>
          <a:p>
            <a:pPr>
              <a:lnSpc>
                <a:spcPct val="150000"/>
              </a:lnSpc>
            </a:pPr>
            <a:r>
              <a:rPr lang="en-US" dirty="0"/>
              <a:t>Transport layer in TCP/Model can be represented by three protocols: Transmission control protocol (TCP), User data gram protocol (UDP) and Stream Control Transmission Protocol (SCTP).</a:t>
            </a:r>
          </a:p>
          <a:p>
            <a:pPr>
              <a:lnSpc>
                <a:spcPct val="150000"/>
              </a:lnSpc>
            </a:pPr>
            <a:r>
              <a:rPr lang="en-US" b="1" dirty="0"/>
              <a:t>User Datagram protocol (UDP)</a:t>
            </a:r>
          </a:p>
          <a:p>
            <a:pPr>
              <a:lnSpc>
                <a:spcPct val="150000"/>
              </a:lnSpc>
            </a:pPr>
            <a:r>
              <a:rPr lang="en-US" b="1" dirty="0"/>
              <a:t>Transmission control protocol (TCP)</a:t>
            </a:r>
          </a:p>
          <a:p>
            <a:pPr>
              <a:lnSpc>
                <a:spcPct val="150000"/>
              </a:lnSpc>
            </a:pPr>
            <a:r>
              <a:rPr lang="en-US" b="1" dirty="0"/>
              <a:t>Stream Control Transmission Protocol (SCTP)</a:t>
            </a:r>
          </a:p>
          <a:p>
            <a:endParaRPr lang="en-US" dirty="0"/>
          </a:p>
        </p:txBody>
      </p:sp>
      <p:pic>
        <p:nvPicPr>
          <p:cNvPr id="4" name="Picture 3">
            <a:extLst>
              <a:ext uri="{FF2B5EF4-FFF2-40B4-BE49-F238E27FC236}">
                <a16:creationId xmlns:a16="http://schemas.microsoft.com/office/drawing/2014/main" id="{FC780EBC-E34E-78C4-E1ED-8836CB0A3C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4. Application Layer</a:t>
            </a:r>
            <a:br>
              <a:rPr lang="en-US" b="1" dirty="0"/>
            </a:br>
            <a:endParaRPr lang="en-US" dirty="0"/>
          </a:p>
        </p:txBody>
      </p:sp>
      <p:sp>
        <p:nvSpPr>
          <p:cNvPr id="3" name="Content Placeholder 2"/>
          <p:cNvSpPr>
            <a:spLocks noGrp="1"/>
          </p:cNvSpPr>
          <p:nvPr>
            <p:ph idx="1"/>
          </p:nvPr>
        </p:nvSpPr>
        <p:spPr>
          <a:xfrm>
            <a:off x="457200" y="990600"/>
            <a:ext cx="8229600" cy="5135563"/>
          </a:xfrm>
        </p:spPr>
        <p:txBody>
          <a:bodyPr>
            <a:normAutofit/>
          </a:bodyPr>
          <a:lstStyle/>
          <a:p>
            <a:pPr>
              <a:lnSpc>
                <a:spcPct val="150000"/>
              </a:lnSpc>
            </a:pPr>
            <a:r>
              <a:rPr lang="en-US" b="1" dirty="0"/>
              <a:t>HTTP:</a:t>
            </a:r>
            <a:r>
              <a:rPr lang="en-US" dirty="0"/>
              <a:t> HTTP stands for </a:t>
            </a:r>
            <a:r>
              <a:rPr lang="en-US" b="1" dirty="0"/>
              <a:t>Hypertext transfer protocol</a:t>
            </a:r>
          </a:p>
          <a:p>
            <a:pPr>
              <a:lnSpc>
                <a:spcPct val="150000"/>
              </a:lnSpc>
            </a:pPr>
            <a:r>
              <a:rPr lang="en-US" b="1" dirty="0"/>
              <a:t>FTP:</a:t>
            </a:r>
            <a:r>
              <a:rPr lang="en-US" dirty="0"/>
              <a:t> FTP stands for </a:t>
            </a:r>
            <a:r>
              <a:rPr lang="en-US" b="1" dirty="0"/>
              <a:t>File Transfer Protocol</a:t>
            </a:r>
          </a:p>
          <a:p>
            <a:pPr>
              <a:lnSpc>
                <a:spcPct val="150000"/>
              </a:lnSpc>
            </a:pPr>
            <a:r>
              <a:rPr lang="en-US" b="1" dirty="0"/>
              <a:t>DNS:</a:t>
            </a:r>
            <a:r>
              <a:rPr lang="en-US" dirty="0"/>
              <a:t> DNS stands for Domain Name System.</a:t>
            </a:r>
          </a:p>
          <a:p>
            <a:pPr>
              <a:lnSpc>
                <a:spcPct val="150000"/>
              </a:lnSpc>
            </a:pPr>
            <a:r>
              <a:rPr lang="en-US" b="1" dirty="0"/>
              <a:t>SMTP:</a:t>
            </a:r>
            <a:r>
              <a:rPr lang="en-US" dirty="0"/>
              <a:t> SMTP stands for Simple mail transfer protocol.</a:t>
            </a:r>
          </a:p>
        </p:txBody>
      </p:sp>
      <p:pic>
        <p:nvPicPr>
          <p:cNvPr id="4" name="Picture 3">
            <a:extLst>
              <a:ext uri="{FF2B5EF4-FFF2-40B4-BE49-F238E27FC236}">
                <a16:creationId xmlns:a16="http://schemas.microsoft.com/office/drawing/2014/main" id="{F423D9FB-302A-2EA3-9A1A-8D2618B3D8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descr="C:\Users\lenovo\Desktop\COMPUETR NETWORKS NOTES\PDU.PNG"/>
          <p:cNvPicPr>
            <a:picLocks noGrp="1" noChangeAspect="1" noChangeArrowheads="1"/>
          </p:cNvPicPr>
          <p:nvPr>
            <p:ph idx="1"/>
          </p:nvPr>
        </p:nvPicPr>
        <p:blipFill>
          <a:blip r:embed="rId2"/>
          <a:srcRect/>
          <a:stretch>
            <a:fillRect/>
          </a:stretch>
        </p:blipFill>
        <p:spPr bwMode="auto">
          <a:xfrm>
            <a:off x="609600" y="1371600"/>
            <a:ext cx="7543800" cy="5105400"/>
          </a:xfrm>
          <a:prstGeom prst="rect">
            <a:avLst/>
          </a:prstGeom>
          <a:noFill/>
        </p:spPr>
      </p:pic>
      <p:pic>
        <p:nvPicPr>
          <p:cNvPr id="3" name="Picture 2">
            <a:extLst>
              <a:ext uri="{FF2B5EF4-FFF2-40B4-BE49-F238E27FC236}">
                <a16:creationId xmlns:a16="http://schemas.microsoft.com/office/drawing/2014/main" id="{39CF1E29-9920-FBDD-A5FE-5D6061DC3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endParaRPr lang="en-US" dirty="0"/>
          </a:p>
        </p:txBody>
      </p:sp>
      <p:pic>
        <p:nvPicPr>
          <p:cNvPr id="1027" name="Picture 3" descr="C:\Users\lenovo\Desktop\COMPUETR NETWORKS NOTES\TCP IP PROTOCOL.PNG"/>
          <p:cNvPicPr>
            <a:picLocks noGrp="1" noChangeAspect="1" noChangeArrowheads="1"/>
          </p:cNvPicPr>
          <p:nvPr>
            <p:ph idx="1"/>
          </p:nvPr>
        </p:nvPicPr>
        <p:blipFill>
          <a:blip r:embed="rId2"/>
          <a:srcRect/>
          <a:stretch>
            <a:fillRect/>
          </a:stretch>
        </p:blipFill>
        <p:spPr bwMode="auto">
          <a:xfrm>
            <a:off x="457200" y="1219200"/>
            <a:ext cx="8305800" cy="5105400"/>
          </a:xfrm>
          <a:prstGeom prst="rect">
            <a:avLst/>
          </a:prstGeom>
          <a:noFill/>
        </p:spPr>
      </p:pic>
      <p:pic>
        <p:nvPicPr>
          <p:cNvPr id="3" name="Picture 2">
            <a:extLst>
              <a:ext uri="{FF2B5EF4-FFF2-40B4-BE49-F238E27FC236}">
                <a16:creationId xmlns:a16="http://schemas.microsoft.com/office/drawing/2014/main" id="{DCEAD884-9068-B75E-9C78-5DECF70E1E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sym typeface="+mn-ea"/>
              </a:rPr>
              <a:t>TCP/IP PROTOCOL SUITE</a:t>
            </a:r>
            <a:endParaRPr lang="en-US" dirty="0"/>
          </a:p>
        </p:txBody>
      </p:sp>
      <p:sp>
        <p:nvSpPr>
          <p:cNvPr id="3" name="Content Placeholder 2"/>
          <p:cNvSpPr>
            <a:spLocks noGrp="1"/>
          </p:cNvSpPr>
          <p:nvPr>
            <p:ph idx="1"/>
          </p:nvPr>
        </p:nvSpPr>
        <p:spPr>
          <a:xfrm>
            <a:off x="457200" y="1066800"/>
            <a:ext cx="8229600" cy="5059363"/>
          </a:xfrm>
        </p:spPr>
        <p:txBody>
          <a:bodyPr/>
          <a:lstStyle/>
          <a:p>
            <a:pPr>
              <a:buNone/>
            </a:pPr>
            <a:r>
              <a:rPr lang="en-US" b="1" dirty="0"/>
              <a:t> Application Layer</a:t>
            </a:r>
            <a:endParaRPr lang="en-US" dirty="0"/>
          </a:p>
          <a:p>
            <a:r>
              <a:rPr lang="en-US" dirty="0"/>
              <a:t>Hypertext Transfer Protocol (HTTP)</a:t>
            </a:r>
          </a:p>
          <a:p>
            <a:r>
              <a:rPr lang="pt-BR" dirty="0"/>
              <a:t>Simple Mail Transfer Protocol (SMTP)</a:t>
            </a:r>
          </a:p>
          <a:p>
            <a:r>
              <a:rPr lang="en-US" dirty="0"/>
              <a:t>File Transfer Protocol (FTP)</a:t>
            </a:r>
          </a:p>
          <a:p>
            <a:pPr>
              <a:buNone/>
            </a:pPr>
            <a:r>
              <a:rPr lang="en-US" dirty="0"/>
              <a:t>  </a:t>
            </a:r>
          </a:p>
          <a:p>
            <a:pPr>
              <a:buNone/>
            </a:pPr>
            <a:r>
              <a:rPr lang="en-US" b="1" dirty="0"/>
              <a:t>Transport Layer</a:t>
            </a:r>
          </a:p>
          <a:p>
            <a:r>
              <a:rPr lang="en-US" dirty="0"/>
              <a:t>Transmission Control Protocol (TCP)</a:t>
            </a:r>
          </a:p>
          <a:p>
            <a:r>
              <a:rPr lang="en-US" dirty="0"/>
              <a:t>User Datagram Protocol (UDP)</a:t>
            </a:r>
          </a:p>
          <a:p>
            <a:pPr>
              <a:buNone/>
            </a:pPr>
            <a:endParaRPr lang="en-US" b="1" dirty="0"/>
          </a:p>
          <a:p>
            <a:pPr>
              <a:buNone/>
            </a:pPr>
            <a:endParaRPr lang="en-US" dirty="0"/>
          </a:p>
        </p:txBody>
      </p:sp>
      <p:pic>
        <p:nvPicPr>
          <p:cNvPr id="4" name="Picture 3">
            <a:extLst>
              <a:ext uri="{FF2B5EF4-FFF2-40B4-BE49-F238E27FC236}">
                <a16:creationId xmlns:a16="http://schemas.microsoft.com/office/drawing/2014/main" id="{F684B0AD-7CAE-9A95-00C8-E41EAF2A3B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bg1"/>
                </a:solidFill>
                <a:sym typeface="+mn-ea"/>
              </a:rPr>
              <a:t>TCP/IP PROTOCOL SUITE</a:t>
            </a:r>
            <a:endParaRPr lang="en-US" dirty="0"/>
          </a:p>
        </p:txBody>
      </p:sp>
      <p:sp>
        <p:nvSpPr>
          <p:cNvPr id="3" name="Content Placeholder 2"/>
          <p:cNvSpPr>
            <a:spLocks noGrp="1"/>
          </p:cNvSpPr>
          <p:nvPr>
            <p:ph idx="1"/>
          </p:nvPr>
        </p:nvSpPr>
        <p:spPr>
          <a:xfrm>
            <a:off x="457200" y="990600"/>
            <a:ext cx="8229600" cy="5135563"/>
          </a:xfrm>
        </p:spPr>
        <p:txBody>
          <a:bodyPr>
            <a:normAutofit lnSpcReduction="10000"/>
          </a:bodyPr>
          <a:lstStyle/>
          <a:p>
            <a:pPr>
              <a:buNone/>
            </a:pPr>
            <a:r>
              <a:rPr lang="en-US" b="1" dirty="0"/>
              <a:t>Network Layer</a:t>
            </a:r>
            <a:endParaRPr lang="en-US" dirty="0"/>
          </a:p>
          <a:p>
            <a:r>
              <a:rPr lang="en-US" dirty="0"/>
              <a:t>Internet Protocol</a:t>
            </a:r>
          </a:p>
          <a:p>
            <a:r>
              <a:rPr lang="en-US" dirty="0"/>
              <a:t>Routers</a:t>
            </a:r>
          </a:p>
          <a:p>
            <a:endParaRPr lang="en-US" dirty="0"/>
          </a:p>
          <a:p>
            <a:pPr>
              <a:buNone/>
            </a:pPr>
            <a:r>
              <a:rPr lang="en-US" dirty="0"/>
              <a:t> </a:t>
            </a:r>
            <a:r>
              <a:rPr lang="en-US" b="1" dirty="0"/>
              <a:t>Data-link Layer</a:t>
            </a:r>
          </a:p>
          <a:p>
            <a:pPr>
              <a:buNone/>
            </a:pPr>
            <a:r>
              <a:rPr lang="en-US" dirty="0"/>
              <a:t>Ethernet and switches</a:t>
            </a:r>
          </a:p>
          <a:p>
            <a:pPr>
              <a:buNone/>
            </a:pPr>
            <a:endParaRPr lang="en-US" dirty="0"/>
          </a:p>
          <a:p>
            <a:pPr>
              <a:buNone/>
            </a:pPr>
            <a:r>
              <a:rPr lang="en-US" b="1" dirty="0"/>
              <a:t>Physical Layer</a:t>
            </a:r>
          </a:p>
          <a:p>
            <a:pPr>
              <a:buNone/>
            </a:pPr>
            <a:r>
              <a:rPr lang="en-US" dirty="0"/>
              <a:t>Cables and NIC(Network Interface Card)</a:t>
            </a:r>
          </a:p>
          <a:p>
            <a:pPr>
              <a:buNone/>
            </a:pPr>
            <a:endParaRPr lang="en-US" dirty="0"/>
          </a:p>
          <a:p>
            <a:pPr>
              <a:buNone/>
            </a:pPr>
            <a:endParaRPr lang="en-US" dirty="0"/>
          </a:p>
        </p:txBody>
      </p:sp>
      <p:pic>
        <p:nvPicPr>
          <p:cNvPr id="4" name="Picture 3">
            <a:extLst>
              <a:ext uri="{FF2B5EF4-FFF2-40B4-BE49-F238E27FC236}">
                <a16:creationId xmlns:a16="http://schemas.microsoft.com/office/drawing/2014/main" id="{72712234-E608-0033-CD57-DE10291476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3E49B-B752-4F51-A36D-ACA048D60146}"/>
              </a:ext>
            </a:extLst>
          </p:cNvPr>
          <p:cNvSpPr>
            <a:spLocks noGrp="1"/>
          </p:cNvSpPr>
          <p:nvPr>
            <p:ph type="title"/>
          </p:nvPr>
        </p:nvSpPr>
        <p:spPr>
          <a:xfrm>
            <a:off x="457200" y="274638"/>
            <a:ext cx="8229600" cy="563562"/>
          </a:xfrm>
        </p:spPr>
        <p:txBody>
          <a:bodyPr>
            <a:normAutofit fontScale="90000"/>
          </a:bodyPr>
          <a:lstStyle/>
          <a:p>
            <a:r>
              <a:rPr lang="en-US" b="1" dirty="0">
                <a:solidFill>
                  <a:schemeClr val="bg1"/>
                </a:solidFill>
              </a:rPr>
              <a:t>Transmission media</a:t>
            </a:r>
            <a:endParaRPr lang="en-IN" b="1" dirty="0">
              <a:solidFill>
                <a:schemeClr val="bg1"/>
              </a:solidFill>
            </a:endParaRPr>
          </a:p>
        </p:txBody>
      </p:sp>
      <p:pic>
        <p:nvPicPr>
          <p:cNvPr id="5" name="Content Placeholder 4">
            <a:extLst>
              <a:ext uri="{FF2B5EF4-FFF2-40B4-BE49-F238E27FC236}">
                <a16:creationId xmlns:a16="http://schemas.microsoft.com/office/drawing/2014/main" id="{AC4A3E28-E037-4E86-BF9F-17E52C073CE2}"/>
              </a:ext>
            </a:extLst>
          </p:cNvPr>
          <p:cNvPicPr>
            <a:picLocks noGrp="1" noChangeAspect="1"/>
          </p:cNvPicPr>
          <p:nvPr>
            <p:ph idx="1"/>
          </p:nvPr>
        </p:nvPicPr>
        <p:blipFill>
          <a:blip r:embed="rId2"/>
          <a:stretch>
            <a:fillRect/>
          </a:stretch>
        </p:blipFill>
        <p:spPr>
          <a:xfrm>
            <a:off x="685800" y="2015220"/>
            <a:ext cx="7153275" cy="3428999"/>
          </a:xfrm>
        </p:spPr>
      </p:pic>
      <p:pic>
        <p:nvPicPr>
          <p:cNvPr id="3" name="Picture 2">
            <a:extLst>
              <a:ext uri="{FF2B5EF4-FFF2-40B4-BE49-F238E27FC236}">
                <a16:creationId xmlns:a16="http://schemas.microsoft.com/office/drawing/2014/main" id="{5F6DDE16-63AC-7A2E-3736-F11C31DFD5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TextBox 3">
            <a:extLst>
              <a:ext uri="{FF2B5EF4-FFF2-40B4-BE49-F238E27FC236}">
                <a16:creationId xmlns:a16="http://schemas.microsoft.com/office/drawing/2014/main" id="{BD1F9680-D513-5568-B9E2-862746124911}"/>
              </a:ext>
            </a:extLst>
          </p:cNvPr>
          <p:cNvSpPr txBox="1"/>
          <p:nvPr/>
        </p:nvSpPr>
        <p:spPr>
          <a:xfrm>
            <a:off x="6096000" y="4724400"/>
            <a:ext cx="1447800" cy="369332"/>
          </a:xfrm>
          <a:prstGeom prst="rect">
            <a:avLst/>
          </a:prstGeom>
          <a:noFill/>
        </p:spPr>
        <p:txBody>
          <a:bodyPr wrap="square" rtlCol="0">
            <a:spAutoFit/>
          </a:bodyPr>
          <a:lstStyle/>
          <a:p>
            <a:r>
              <a:rPr lang="en-IN" dirty="0"/>
              <a:t>Physical path</a:t>
            </a:r>
          </a:p>
        </p:txBody>
      </p:sp>
      <p:cxnSp>
        <p:nvCxnSpPr>
          <p:cNvPr id="7" name="Straight Arrow Connector 6">
            <a:extLst>
              <a:ext uri="{FF2B5EF4-FFF2-40B4-BE49-F238E27FC236}">
                <a16:creationId xmlns:a16="http://schemas.microsoft.com/office/drawing/2014/main" id="{872F27EF-D9E4-36A2-4B84-BBAE3A39215B}"/>
              </a:ext>
            </a:extLst>
          </p:cNvPr>
          <p:cNvCxnSpPr/>
          <p:nvPr/>
        </p:nvCxnSpPr>
        <p:spPr>
          <a:xfrm>
            <a:off x="4953000" y="4724400"/>
            <a:ext cx="9906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BF033B-B22A-DA72-3943-F83192F1D9A8}"/>
              </a:ext>
            </a:extLst>
          </p:cNvPr>
          <p:cNvSpPr txBox="1"/>
          <p:nvPr/>
        </p:nvSpPr>
        <p:spPr>
          <a:xfrm flipH="1">
            <a:off x="76201" y="1184223"/>
            <a:ext cx="9067799" cy="830997"/>
          </a:xfrm>
          <a:prstGeom prst="rect">
            <a:avLst/>
          </a:prstGeom>
          <a:noFill/>
        </p:spPr>
        <p:txBody>
          <a:bodyPr wrap="square" rtlCol="0">
            <a:spAutoFit/>
          </a:bodyPr>
          <a:lstStyle/>
          <a:p>
            <a:r>
              <a:rPr lang="en-IN" sz="2400" b="1" dirty="0"/>
              <a:t>Transmission media </a:t>
            </a:r>
            <a:r>
              <a:rPr lang="en-US" sz="2400" b="1" dirty="0"/>
              <a:t>is the way the systems are connected to route data signals in a network.</a:t>
            </a:r>
            <a:endParaRPr lang="en-IN" sz="2400" b="1" dirty="0"/>
          </a:p>
        </p:txBody>
      </p:sp>
    </p:spTree>
    <p:extLst>
      <p:ext uri="{BB962C8B-B14F-4D97-AF65-F5344CB8AC3E}">
        <p14:creationId xmlns:p14="http://schemas.microsoft.com/office/powerpoint/2010/main" val="4063824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4C03AB-E958-413A-8601-00893C07170B}"/>
              </a:ext>
            </a:extLst>
          </p:cNvPr>
          <p:cNvSpPr>
            <a:spLocks noGrp="1"/>
          </p:cNvSpPr>
          <p:nvPr>
            <p:ph idx="1"/>
          </p:nvPr>
        </p:nvSpPr>
        <p:spPr>
          <a:xfrm>
            <a:off x="381000" y="1295400"/>
            <a:ext cx="8229600" cy="4525963"/>
          </a:xfrm>
        </p:spPr>
        <p:txBody>
          <a:bodyPr>
            <a:normAutofit/>
          </a:bodyPr>
          <a:lstStyle/>
          <a:p>
            <a:pPr algn="just"/>
            <a:r>
              <a:rPr lang="en-US" sz="2400" dirty="0"/>
              <a:t>Transmission medium can be defined as anything that can carry information from a source to a destination.</a:t>
            </a:r>
          </a:p>
          <a:p>
            <a:pPr algn="just"/>
            <a:r>
              <a:rPr lang="en-US" sz="2400" dirty="0"/>
              <a:t> The transmission medium is usually free space, metallic cable or fiber-optic cable.</a:t>
            </a:r>
          </a:p>
          <a:p>
            <a:pPr algn="just"/>
            <a:endParaRPr lang="en-US" sz="2400" dirty="0"/>
          </a:p>
          <a:p>
            <a:pPr algn="just"/>
            <a:endParaRPr lang="en-IN" sz="2400" dirty="0"/>
          </a:p>
        </p:txBody>
      </p:sp>
      <p:pic>
        <p:nvPicPr>
          <p:cNvPr id="5" name="Picture 4">
            <a:extLst>
              <a:ext uri="{FF2B5EF4-FFF2-40B4-BE49-F238E27FC236}">
                <a16:creationId xmlns:a16="http://schemas.microsoft.com/office/drawing/2014/main" id="{AE224C72-238C-4AFF-A3C7-39AC04C4A0B8}"/>
              </a:ext>
            </a:extLst>
          </p:cNvPr>
          <p:cNvPicPr>
            <a:picLocks noChangeAspect="1"/>
          </p:cNvPicPr>
          <p:nvPr/>
        </p:nvPicPr>
        <p:blipFill>
          <a:blip r:embed="rId2"/>
          <a:stretch>
            <a:fillRect/>
          </a:stretch>
        </p:blipFill>
        <p:spPr>
          <a:xfrm>
            <a:off x="152400" y="2895600"/>
            <a:ext cx="7643813" cy="3154363"/>
          </a:xfrm>
          <a:prstGeom prst="rect">
            <a:avLst/>
          </a:prstGeom>
        </p:spPr>
      </p:pic>
      <p:pic>
        <p:nvPicPr>
          <p:cNvPr id="2" name="Picture 1">
            <a:extLst>
              <a:ext uri="{FF2B5EF4-FFF2-40B4-BE49-F238E27FC236}">
                <a16:creationId xmlns:a16="http://schemas.microsoft.com/office/drawing/2014/main" id="{BF34839B-C763-CB4C-753E-E62163B708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4815"/>
            <a:ext cx="761999" cy="909585"/>
          </a:xfrm>
          <a:prstGeom prst="rect">
            <a:avLst/>
          </a:prstGeom>
        </p:spPr>
      </p:pic>
    </p:spTree>
    <p:extLst>
      <p:ext uri="{BB962C8B-B14F-4D97-AF65-F5344CB8AC3E}">
        <p14:creationId xmlns:p14="http://schemas.microsoft.com/office/powerpoint/2010/main" val="2064491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D159C-C932-4893-AD14-6994C65F39B9}"/>
              </a:ext>
            </a:extLst>
          </p:cNvPr>
          <p:cNvSpPr>
            <a:spLocks noGrp="1"/>
          </p:cNvSpPr>
          <p:nvPr>
            <p:ph type="title"/>
          </p:nvPr>
        </p:nvSpPr>
        <p:spPr>
          <a:xfrm>
            <a:off x="457200" y="274638"/>
            <a:ext cx="8229600" cy="457199"/>
          </a:xfrm>
        </p:spPr>
        <p:txBody>
          <a:bodyPr>
            <a:normAutofit fontScale="90000"/>
          </a:bodyPr>
          <a:lstStyle/>
          <a:p>
            <a:pPr algn="l"/>
            <a:r>
              <a:rPr lang="en-US" b="1" dirty="0">
                <a:solidFill>
                  <a:schemeClr val="bg1"/>
                </a:solidFill>
              </a:rPr>
              <a:t>Guided media</a:t>
            </a:r>
            <a:endParaRPr lang="en-IN" b="1" dirty="0">
              <a:solidFill>
                <a:schemeClr val="bg1"/>
              </a:solidFill>
            </a:endParaRPr>
          </a:p>
        </p:txBody>
      </p:sp>
      <p:sp>
        <p:nvSpPr>
          <p:cNvPr id="3" name="Content Placeholder 2">
            <a:extLst>
              <a:ext uri="{FF2B5EF4-FFF2-40B4-BE49-F238E27FC236}">
                <a16:creationId xmlns:a16="http://schemas.microsoft.com/office/drawing/2014/main" id="{E78A1228-305A-40FF-9CA4-642104B8608C}"/>
              </a:ext>
            </a:extLst>
          </p:cNvPr>
          <p:cNvSpPr>
            <a:spLocks noGrp="1"/>
          </p:cNvSpPr>
          <p:nvPr>
            <p:ph idx="1"/>
          </p:nvPr>
        </p:nvSpPr>
        <p:spPr>
          <a:xfrm>
            <a:off x="304800" y="1143001"/>
            <a:ext cx="8229600" cy="4525963"/>
          </a:xfrm>
        </p:spPr>
        <p:txBody>
          <a:bodyPr>
            <a:normAutofit/>
          </a:bodyPr>
          <a:lstStyle/>
          <a:p>
            <a:pPr algn="just"/>
            <a:r>
              <a:rPr lang="en-US" sz="2400" dirty="0"/>
              <a:t>Guided transmission media consists of physical connection between source and destination through a wire or a cable. </a:t>
            </a:r>
          </a:p>
          <a:p>
            <a:pPr algn="just"/>
            <a:r>
              <a:rPr lang="en-US" sz="2400" dirty="0"/>
              <a:t>It includes </a:t>
            </a:r>
            <a:r>
              <a:rPr lang="en-US" sz="2400" b="1" dirty="0"/>
              <a:t>twisted-pair cable, coaxial cable, and fiber-optic cable.</a:t>
            </a:r>
          </a:p>
          <a:p>
            <a:pPr marL="0" indent="0" algn="just">
              <a:buNone/>
            </a:pPr>
            <a:r>
              <a:rPr lang="en-IN" sz="2400" b="1" dirty="0"/>
              <a:t>Twisted-Pair Cable:</a:t>
            </a:r>
            <a:r>
              <a:rPr lang="en-IN" sz="2400" dirty="0"/>
              <a:t> Cable consists of two conductors (normally copper) each with its own plastic insulation, twisted together.</a:t>
            </a:r>
          </a:p>
          <a:p>
            <a:pPr marL="0" indent="0" algn="just">
              <a:buNone/>
            </a:pPr>
            <a:endParaRPr lang="en-IN" sz="2400" b="1" dirty="0"/>
          </a:p>
        </p:txBody>
      </p:sp>
      <p:pic>
        <p:nvPicPr>
          <p:cNvPr id="5" name="Picture 4">
            <a:extLst>
              <a:ext uri="{FF2B5EF4-FFF2-40B4-BE49-F238E27FC236}">
                <a16:creationId xmlns:a16="http://schemas.microsoft.com/office/drawing/2014/main" id="{9C65AEC6-26AD-4880-BFC3-CDA8FAD82E4B}"/>
              </a:ext>
            </a:extLst>
          </p:cNvPr>
          <p:cNvPicPr>
            <a:picLocks noChangeAspect="1"/>
          </p:cNvPicPr>
          <p:nvPr/>
        </p:nvPicPr>
        <p:blipFill>
          <a:blip r:embed="rId2"/>
          <a:stretch>
            <a:fillRect/>
          </a:stretch>
        </p:blipFill>
        <p:spPr>
          <a:xfrm>
            <a:off x="457200" y="3733800"/>
            <a:ext cx="7558087" cy="1533525"/>
          </a:xfrm>
          <a:prstGeom prst="rect">
            <a:avLst/>
          </a:prstGeom>
        </p:spPr>
      </p:pic>
      <p:pic>
        <p:nvPicPr>
          <p:cNvPr id="4" name="Picture 3">
            <a:extLst>
              <a:ext uri="{FF2B5EF4-FFF2-40B4-BE49-F238E27FC236}">
                <a16:creationId xmlns:a16="http://schemas.microsoft.com/office/drawing/2014/main" id="{C030CE4A-82BC-BEB9-3A9F-D274A444C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519424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B64E-4B25-49EE-87C4-F29CB6D2CE6D}"/>
              </a:ext>
            </a:extLst>
          </p:cNvPr>
          <p:cNvSpPr>
            <a:spLocks noGrp="1"/>
          </p:cNvSpPr>
          <p:nvPr>
            <p:ph type="title"/>
          </p:nvPr>
        </p:nvSpPr>
        <p:spPr>
          <a:xfrm>
            <a:off x="-20320" y="173355"/>
            <a:ext cx="8229600" cy="563562"/>
          </a:xfrm>
        </p:spPr>
        <p:txBody>
          <a:bodyPr>
            <a:noAutofit/>
          </a:bodyPr>
          <a:lstStyle/>
          <a:p>
            <a:r>
              <a:rPr lang="en-US" sz="3200" b="1" dirty="0">
                <a:solidFill>
                  <a:schemeClr val="bg1"/>
                </a:solidFill>
              </a:rPr>
              <a:t>Unshielded Versus Shielded Twisted-Pair Cable</a:t>
            </a:r>
            <a:endParaRPr lang="en-IN" sz="3200" b="1" dirty="0">
              <a:solidFill>
                <a:schemeClr val="bg1"/>
              </a:solidFill>
            </a:endParaRPr>
          </a:p>
        </p:txBody>
      </p:sp>
      <p:pic>
        <p:nvPicPr>
          <p:cNvPr id="5" name="Content Placeholder 4">
            <a:extLst>
              <a:ext uri="{FF2B5EF4-FFF2-40B4-BE49-F238E27FC236}">
                <a16:creationId xmlns:a16="http://schemas.microsoft.com/office/drawing/2014/main" id="{C4C2C130-004A-4EF6-A234-E6C2CEBA5E17}"/>
              </a:ext>
            </a:extLst>
          </p:cNvPr>
          <p:cNvPicPr>
            <a:picLocks noGrp="1" noChangeAspect="1"/>
          </p:cNvPicPr>
          <p:nvPr>
            <p:ph idx="1"/>
          </p:nvPr>
        </p:nvPicPr>
        <p:blipFill>
          <a:blip r:embed="rId2"/>
          <a:stretch>
            <a:fillRect/>
          </a:stretch>
        </p:blipFill>
        <p:spPr>
          <a:xfrm>
            <a:off x="1143000" y="1676400"/>
            <a:ext cx="6515100" cy="3581400"/>
          </a:xfrm>
        </p:spPr>
      </p:pic>
      <p:sp>
        <p:nvSpPr>
          <p:cNvPr id="3" name="TextBox 2">
            <a:extLst>
              <a:ext uri="{FF2B5EF4-FFF2-40B4-BE49-F238E27FC236}">
                <a16:creationId xmlns:a16="http://schemas.microsoft.com/office/drawing/2014/main" id="{1F02C5C8-E24B-CF3E-DDED-5A499A9A9080}"/>
              </a:ext>
            </a:extLst>
          </p:cNvPr>
          <p:cNvSpPr txBox="1"/>
          <p:nvPr/>
        </p:nvSpPr>
        <p:spPr>
          <a:xfrm>
            <a:off x="2362200" y="1676400"/>
            <a:ext cx="1295400" cy="381000"/>
          </a:xfrm>
          <a:prstGeom prst="rect">
            <a:avLst/>
          </a:prstGeom>
          <a:noFill/>
        </p:spPr>
        <p:txBody>
          <a:bodyPr wrap="square" rtlCol="0">
            <a:spAutoFit/>
          </a:bodyPr>
          <a:lstStyle/>
          <a:p>
            <a:r>
              <a:rPr lang="en-IN" b="1" dirty="0">
                <a:solidFill>
                  <a:srgbClr val="00B0F0"/>
                </a:solidFill>
              </a:rPr>
              <a:t>unshielded</a:t>
            </a:r>
          </a:p>
        </p:txBody>
      </p:sp>
      <p:cxnSp>
        <p:nvCxnSpPr>
          <p:cNvPr id="6" name="Straight Connector 5">
            <a:extLst>
              <a:ext uri="{FF2B5EF4-FFF2-40B4-BE49-F238E27FC236}">
                <a16:creationId xmlns:a16="http://schemas.microsoft.com/office/drawing/2014/main" id="{E8E0951B-035A-806F-90AF-3F882C88191E}"/>
              </a:ext>
            </a:extLst>
          </p:cNvPr>
          <p:cNvCxnSpPr/>
          <p:nvPr/>
        </p:nvCxnSpPr>
        <p:spPr>
          <a:xfrm flipV="1">
            <a:off x="2895600" y="2057400"/>
            <a:ext cx="0" cy="45720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829EA37-B3B1-1477-77F3-39DD267FFE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064640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r>
              <a:rPr lang="en-IN" sz="3000" b="1" dirty="0">
                <a:solidFill>
                  <a:schemeClr val="bg1"/>
                </a:solidFill>
                <a:ea typeface="Verdana" panose="020B0604030504040204" pitchFamily="34" charset="0"/>
              </a:rPr>
              <a:t> Physical Structures</a:t>
            </a:r>
            <a:endParaRPr lang="en-US" sz="3000" dirty="0"/>
          </a:p>
        </p:txBody>
      </p:sp>
      <p:sp>
        <p:nvSpPr>
          <p:cNvPr id="3" name="Text Placeholder 2"/>
          <p:cNvSpPr>
            <a:spLocks noGrp="1"/>
          </p:cNvSpPr>
          <p:nvPr>
            <p:ph type="body" sz="half" idx="1"/>
          </p:nvPr>
        </p:nvSpPr>
        <p:spPr>
          <a:xfrm>
            <a:off x="228600" y="914400"/>
            <a:ext cx="8839200" cy="4525963"/>
          </a:xfrm>
        </p:spPr>
        <p:txBody>
          <a:bodyPr>
            <a:noAutofit/>
          </a:bodyPr>
          <a:lstStyle/>
          <a:p>
            <a:pPr algn="just">
              <a:lnSpc>
                <a:spcPct val="150000"/>
              </a:lnSpc>
              <a:buNone/>
            </a:pPr>
            <a:r>
              <a:rPr lang="en-IN" sz="2100" b="1" dirty="0">
                <a:latin typeface="+mj-lt"/>
                <a:ea typeface="Verdana" panose="020B0604030504040204" pitchFamily="34" charset="0"/>
                <a:cs typeface="Times New Roman" pitchFamily="18" charset="0"/>
              </a:rPr>
              <a:t>Type of connection:</a:t>
            </a:r>
          </a:p>
          <a:p>
            <a:pPr>
              <a:buFont typeface="Wingdings" pitchFamily="2" charset="2"/>
              <a:buChar char="ü"/>
            </a:pPr>
            <a:r>
              <a:rPr lang="en-IN" sz="2100" b="1" dirty="0">
                <a:latin typeface="+mj-lt"/>
                <a:ea typeface="Verdana" panose="020B0604030504040204" pitchFamily="34" charset="0"/>
                <a:cs typeface="Times New Roman" pitchFamily="18" charset="0"/>
              </a:rPr>
              <a:t>Point-to-point: </a:t>
            </a:r>
          </a:p>
          <a:p>
            <a:pPr>
              <a:buNone/>
            </a:pPr>
            <a:r>
              <a:rPr lang="en-IN" sz="2100" dirty="0">
                <a:latin typeface="+mj-lt"/>
                <a:ea typeface="Verdana" panose="020B0604030504040204" pitchFamily="34" charset="0"/>
                <a:cs typeface="Times New Roman" pitchFamily="18" charset="0"/>
              </a:rPr>
              <a:t>      </a:t>
            </a:r>
            <a:r>
              <a:rPr lang="en-US" sz="2400" dirty="0">
                <a:latin typeface="+mj-lt"/>
                <a:cs typeface="Times New Roman" pitchFamily="18" charset="0"/>
              </a:rPr>
              <a:t>A point-to-point connection provides a dedicated link between  two devices </a:t>
            </a:r>
          </a:p>
          <a:p>
            <a:pPr>
              <a:buNone/>
            </a:pPr>
            <a:endParaRPr lang="en-IN" sz="2100" dirty="0">
              <a:latin typeface="+mj-lt"/>
              <a:ea typeface="Verdana" panose="020B0604030504040204" pitchFamily="34" charset="0"/>
              <a:cs typeface="Times New Roman" pitchFamily="18" charset="0"/>
            </a:endParaRPr>
          </a:p>
          <a:p>
            <a:pPr>
              <a:buFont typeface="Wingdings" pitchFamily="2" charset="2"/>
              <a:buChar char="ü"/>
            </a:pPr>
            <a:r>
              <a:rPr lang="en-IN" sz="2100" b="1" dirty="0">
                <a:latin typeface="+mj-lt"/>
                <a:ea typeface="Verdana" panose="020B0604030504040204" pitchFamily="34" charset="0"/>
                <a:cs typeface="Times New Roman" pitchFamily="18" charset="0"/>
              </a:rPr>
              <a:t>Multipoint:</a:t>
            </a:r>
          </a:p>
          <a:p>
            <a:pPr>
              <a:buNone/>
            </a:pPr>
            <a:r>
              <a:rPr lang="en-IN" sz="2100" dirty="0">
                <a:latin typeface="+mj-lt"/>
                <a:ea typeface="Verdana" panose="020B0604030504040204" pitchFamily="34" charset="0"/>
                <a:cs typeface="Times New Roman" pitchFamily="18" charset="0"/>
              </a:rPr>
              <a:t>        </a:t>
            </a:r>
            <a:r>
              <a:rPr lang="en-US" sz="2400" dirty="0">
                <a:latin typeface="+mj-lt"/>
                <a:cs typeface="Times New Roman" pitchFamily="18" charset="0"/>
              </a:rPr>
              <a:t>A multipoint (also called multi-drop) connection is one in which more than two specific devices share a single link</a:t>
            </a:r>
            <a:endParaRPr lang="en-US" sz="2100" dirty="0">
              <a:latin typeface="+mj-lt"/>
              <a:cs typeface="Times New Roman" pitchFamily="18" charset="0"/>
            </a:endParaRPr>
          </a:p>
        </p:txBody>
      </p:sp>
      <p:pic>
        <p:nvPicPr>
          <p:cNvPr id="4" name="Picture 3">
            <a:extLst>
              <a:ext uri="{FF2B5EF4-FFF2-40B4-BE49-F238E27FC236}">
                <a16:creationId xmlns:a16="http://schemas.microsoft.com/office/drawing/2014/main" id="{E0BE29EF-AFF4-75E2-358E-17502CA22B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24984"/>
            <a:ext cx="761999" cy="8735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B64E-4B25-49EE-87C4-F29CB6D2CE6D}"/>
              </a:ext>
            </a:extLst>
          </p:cNvPr>
          <p:cNvSpPr>
            <a:spLocks noGrp="1"/>
          </p:cNvSpPr>
          <p:nvPr>
            <p:ph type="title"/>
          </p:nvPr>
        </p:nvSpPr>
        <p:spPr>
          <a:xfrm>
            <a:off x="-20320" y="173355"/>
            <a:ext cx="8229600" cy="563562"/>
          </a:xfrm>
        </p:spPr>
        <p:txBody>
          <a:bodyPr>
            <a:noAutofit/>
          </a:bodyPr>
          <a:lstStyle/>
          <a:p>
            <a:r>
              <a:rPr lang="en-US" sz="3200" b="1" dirty="0">
                <a:solidFill>
                  <a:schemeClr val="bg1"/>
                </a:solidFill>
              </a:rPr>
              <a:t>Unshielded Versus Shielded Twisted-Pair Cable</a:t>
            </a:r>
            <a:endParaRPr lang="en-IN" sz="3200" b="1" dirty="0">
              <a:solidFill>
                <a:schemeClr val="bg1"/>
              </a:solidFill>
            </a:endParaRPr>
          </a:p>
        </p:txBody>
      </p:sp>
      <p:cxnSp>
        <p:nvCxnSpPr>
          <p:cNvPr id="6" name="Straight Connector 5">
            <a:extLst>
              <a:ext uri="{FF2B5EF4-FFF2-40B4-BE49-F238E27FC236}">
                <a16:creationId xmlns:a16="http://schemas.microsoft.com/office/drawing/2014/main" id="{E8E0951B-035A-806F-90AF-3F882C88191E}"/>
              </a:ext>
            </a:extLst>
          </p:cNvPr>
          <p:cNvCxnSpPr/>
          <p:nvPr/>
        </p:nvCxnSpPr>
        <p:spPr>
          <a:xfrm flipV="1">
            <a:off x="2895600" y="2057400"/>
            <a:ext cx="0" cy="45720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829EA37-B3B1-1477-77F3-39DD267FF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026" name="Picture 2" descr="21704x4">
            <a:extLst>
              <a:ext uri="{FF2B5EF4-FFF2-40B4-BE49-F238E27FC236}">
                <a16:creationId xmlns:a16="http://schemas.microsoft.com/office/drawing/2014/main" id="{DEC76B3E-27D8-12A6-B66F-EF1886385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640" y="1219200"/>
            <a:ext cx="4425846" cy="45768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AT6U-1000BK">
            <a:extLst>
              <a:ext uri="{FF2B5EF4-FFF2-40B4-BE49-F238E27FC236}">
                <a16:creationId xmlns:a16="http://schemas.microsoft.com/office/drawing/2014/main" id="{A62F23BB-495C-1608-4309-AED5DD80A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4" y="1061985"/>
            <a:ext cx="4425846" cy="4995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102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677"/>
            <a:ext cx="8229600" cy="487362"/>
          </a:xfrm>
        </p:spPr>
        <p:txBody>
          <a:bodyPr>
            <a:normAutofit fontScale="90000"/>
          </a:bodyPr>
          <a:lstStyle/>
          <a:p>
            <a:pPr algn="l"/>
            <a:r>
              <a:rPr lang="en-US" b="1" dirty="0">
                <a:solidFill>
                  <a:schemeClr val="bg1"/>
                </a:solidFill>
              </a:rPr>
              <a:t>Connectors: UTP 3, UTP 5, UTP 7</a:t>
            </a:r>
          </a:p>
        </p:txBody>
      </p:sp>
      <p:pic>
        <p:nvPicPr>
          <p:cNvPr id="1026" name="Picture 2" descr="C:\Users\lenovo\Desktop\COMPUETR NETWORKS NOTES\RJ45.PNG"/>
          <p:cNvPicPr>
            <a:picLocks noGrp="1" noChangeAspect="1" noChangeArrowheads="1"/>
          </p:cNvPicPr>
          <p:nvPr>
            <p:ph idx="1"/>
          </p:nvPr>
        </p:nvPicPr>
        <p:blipFill>
          <a:blip r:embed="rId2"/>
          <a:srcRect/>
          <a:stretch>
            <a:fillRect/>
          </a:stretch>
        </p:blipFill>
        <p:spPr bwMode="auto">
          <a:xfrm>
            <a:off x="533400" y="1219201"/>
            <a:ext cx="8229600" cy="4419600"/>
          </a:xfrm>
          <a:prstGeom prst="rect">
            <a:avLst/>
          </a:prstGeom>
          <a:noFill/>
        </p:spPr>
      </p:pic>
      <p:pic>
        <p:nvPicPr>
          <p:cNvPr id="3" name="Picture 2">
            <a:extLst>
              <a:ext uri="{FF2B5EF4-FFF2-40B4-BE49-F238E27FC236}">
                <a16:creationId xmlns:a16="http://schemas.microsoft.com/office/drawing/2014/main" id="{A0621F9C-C6AA-E9FE-2451-14D3369A47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A23888B-5B7A-9EEB-0679-22A3EA0658AA}"/>
                  </a:ext>
                </a:extLst>
              </p14:cNvPr>
              <p14:cNvContentPartPr/>
              <p14:nvPr/>
            </p14:nvContentPartPr>
            <p14:xfrm>
              <a:off x="1618489" y="1993078"/>
              <a:ext cx="360" cy="360"/>
            </p14:xfrm>
          </p:contentPart>
        </mc:Choice>
        <mc:Fallback xmlns="">
          <p:pic>
            <p:nvPicPr>
              <p:cNvPr id="4" name="Ink 3">
                <a:extLst>
                  <a:ext uri="{FF2B5EF4-FFF2-40B4-BE49-F238E27FC236}">
                    <a16:creationId xmlns:a16="http://schemas.microsoft.com/office/drawing/2014/main" id="{FA23888B-5B7A-9EEB-0679-22A3EA0658AA}"/>
                  </a:ext>
                </a:extLst>
              </p:cNvPr>
              <p:cNvPicPr/>
              <p:nvPr/>
            </p:nvPicPr>
            <p:blipFill>
              <a:blip r:embed="rId5"/>
              <a:stretch>
                <a:fillRect/>
              </a:stretch>
            </p:blipFill>
            <p:spPr>
              <a:xfrm>
                <a:off x="1528489" y="1813438"/>
                <a:ext cx="180000" cy="36000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solidFill>
                  <a:schemeClr val="bg1"/>
                </a:solidFill>
              </a:rPr>
              <a:t>Applications</a:t>
            </a:r>
          </a:p>
        </p:txBody>
      </p:sp>
      <p:sp>
        <p:nvSpPr>
          <p:cNvPr id="7" name="Content Placeholder 6">
            <a:extLst>
              <a:ext uri="{FF2B5EF4-FFF2-40B4-BE49-F238E27FC236}">
                <a16:creationId xmlns:a16="http://schemas.microsoft.com/office/drawing/2014/main" id="{142E79F2-3212-434A-BD8B-98122CE855F2}"/>
              </a:ext>
            </a:extLst>
          </p:cNvPr>
          <p:cNvSpPr>
            <a:spLocks noGrp="1"/>
          </p:cNvSpPr>
          <p:nvPr>
            <p:ph idx="1"/>
          </p:nvPr>
        </p:nvSpPr>
        <p:spPr>
          <a:xfrm>
            <a:off x="228600" y="1600200"/>
            <a:ext cx="8458200" cy="4525963"/>
          </a:xfrm>
        </p:spPr>
        <p:txBody>
          <a:bodyPr>
            <a:normAutofit lnSpcReduction="10000"/>
          </a:bodyPr>
          <a:lstStyle/>
          <a:p>
            <a:pPr algn="just"/>
            <a:r>
              <a:rPr lang="en-US" dirty="0"/>
              <a:t>Twisted-pair cables are used in telephone lines</a:t>
            </a:r>
          </a:p>
          <a:p>
            <a:pPr algn="just"/>
            <a:r>
              <a:rPr lang="en-US" dirty="0"/>
              <a:t> The local loop—the line that connects subscribers to the central telephone office.</a:t>
            </a:r>
          </a:p>
          <a:p>
            <a:pPr algn="just"/>
            <a:r>
              <a:rPr lang="en-US" dirty="0"/>
              <a:t>The DSL (Digital Subscriber Lines) lines used by telephone companies use unshielded twisted pair cable.</a:t>
            </a:r>
          </a:p>
          <a:p>
            <a:pPr algn="just"/>
            <a:r>
              <a:rPr lang="en-US" b="0" i="0" dirty="0">
                <a:solidFill>
                  <a:srgbClr val="000000"/>
                </a:solidFill>
                <a:effectLst/>
                <a:latin typeface="Nunito" pitchFamily="2" charset="0"/>
              </a:rPr>
              <a:t>Twisted pair copper wires are also used in Ethernet LAN cables within homes and offices.</a:t>
            </a:r>
            <a:endParaRPr lang="en-US" dirty="0"/>
          </a:p>
          <a:p>
            <a:pPr algn="just"/>
            <a:endParaRPr lang="en-US" dirty="0"/>
          </a:p>
        </p:txBody>
      </p:sp>
      <p:pic>
        <p:nvPicPr>
          <p:cNvPr id="3" name="Picture 2">
            <a:extLst>
              <a:ext uri="{FF2B5EF4-FFF2-40B4-BE49-F238E27FC236}">
                <a16:creationId xmlns:a16="http://schemas.microsoft.com/office/drawing/2014/main" id="{09106835-8310-D777-629D-188A10DD09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911367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AA9C-1C21-4421-89F5-50FDA1F7CDCC}"/>
              </a:ext>
            </a:extLst>
          </p:cNvPr>
          <p:cNvSpPr>
            <a:spLocks noGrp="1"/>
          </p:cNvSpPr>
          <p:nvPr>
            <p:ph type="title"/>
          </p:nvPr>
        </p:nvSpPr>
        <p:spPr>
          <a:xfrm>
            <a:off x="228600" y="168275"/>
            <a:ext cx="8229600" cy="563562"/>
          </a:xfrm>
        </p:spPr>
        <p:txBody>
          <a:bodyPr>
            <a:normAutofit fontScale="90000"/>
          </a:bodyPr>
          <a:lstStyle/>
          <a:p>
            <a:pPr algn="l"/>
            <a:r>
              <a:rPr lang="en-IN" b="1" dirty="0">
                <a:solidFill>
                  <a:schemeClr val="bg1"/>
                </a:solidFill>
              </a:rPr>
              <a:t>Coaxial Cable</a:t>
            </a:r>
          </a:p>
        </p:txBody>
      </p:sp>
      <p:pic>
        <p:nvPicPr>
          <p:cNvPr id="5" name="Content Placeholder 4">
            <a:extLst>
              <a:ext uri="{FF2B5EF4-FFF2-40B4-BE49-F238E27FC236}">
                <a16:creationId xmlns:a16="http://schemas.microsoft.com/office/drawing/2014/main" id="{11A0D90D-86A9-459A-ACEA-3D2FEDD0F891}"/>
              </a:ext>
            </a:extLst>
          </p:cNvPr>
          <p:cNvPicPr>
            <a:picLocks noGrp="1" noChangeAspect="1"/>
          </p:cNvPicPr>
          <p:nvPr>
            <p:ph idx="1"/>
          </p:nvPr>
        </p:nvPicPr>
        <p:blipFill>
          <a:blip r:embed="rId2"/>
          <a:stretch>
            <a:fillRect/>
          </a:stretch>
        </p:blipFill>
        <p:spPr>
          <a:xfrm>
            <a:off x="1876425" y="1905000"/>
            <a:ext cx="5391150" cy="2824956"/>
          </a:xfrm>
        </p:spPr>
      </p:pic>
      <p:pic>
        <p:nvPicPr>
          <p:cNvPr id="3" name="Picture 2">
            <a:extLst>
              <a:ext uri="{FF2B5EF4-FFF2-40B4-BE49-F238E27FC236}">
                <a16:creationId xmlns:a16="http://schemas.microsoft.com/office/drawing/2014/main" id="{05DD6607-6144-D64F-1CB9-11D84909C0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6" name="TextBox 5">
            <a:extLst>
              <a:ext uri="{FF2B5EF4-FFF2-40B4-BE49-F238E27FC236}">
                <a16:creationId xmlns:a16="http://schemas.microsoft.com/office/drawing/2014/main" id="{A75C0CEF-EA18-E35E-902B-DB6C406E07E9}"/>
              </a:ext>
            </a:extLst>
          </p:cNvPr>
          <p:cNvSpPr txBox="1"/>
          <p:nvPr/>
        </p:nvSpPr>
        <p:spPr>
          <a:xfrm>
            <a:off x="228600" y="923326"/>
            <a:ext cx="8915400" cy="923330"/>
          </a:xfrm>
          <a:prstGeom prst="rect">
            <a:avLst/>
          </a:prstGeom>
          <a:noFill/>
        </p:spPr>
        <p:txBody>
          <a:bodyPr wrap="square">
            <a:spAutoFit/>
          </a:bodyPr>
          <a:lstStyle/>
          <a:p>
            <a:pPr algn="just"/>
            <a:r>
              <a:rPr lang="en-US" b="1" i="0" dirty="0">
                <a:solidFill>
                  <a:srgbClr val="000000"/>
                </a:solidFill>
                <a:effectLst/>
                <a:latin typeface="Nunito" pitchFamily="2" charset="0"/>
              </a:rPr>
              <a:t>Co-axial copper cables consist of inner copper conductor and an outer copper shield, which are separated by a di-electric insulating material, helpful in preventing signal losses.</a:t>
            </a:r>
            <a:endParaRPr lang="en-IN" b="1" dirty="0"/>
          </a:p>
        </p:txBody>
      </p:sp>
    </p:spTree>
    <p:extLst>
      <p:ext uri="{BB962C8B-B14F-4D97-AF65-F5344CB8AC3E}">
        <p14:creationId xmlns:p14="http://schemas.microsoft.com/office/powerpoint/2010/main" val="4071834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AA9C-1C21-4421-89F5-50FDA1F7CDCC}"/>
              </a:ext>
            </a:extLst>
          </p:cNvPr>
          <p:cNvSpPr>
            <a:spLocks noGrp="1"/>
          </p:cNvSpPr>
          <p:nvPr>
            <p:ph type="title"/>
          </p:nvPr>
        </p:nvSpPr>
        <p:spPr>
          <a:xfrm>
            <a:off x="228600" y="168275"/>
            <a:ext cx="8229600" cy="563562"/>
          </a:xfrm>
        </p:spPr>
        <p:txBody>
          <a:bodyPr>
            <a:normAutofit fontScale="90000"/>
          </a:bodyPr>
          <a:lstStyle/>
          <a:p>
            <a:pPr algn="l"/>
            <a:r>
              <a:rPr lang="en-IN" b="1" dirty="0">
                <a:solidFill>
                  <a:schemeClr val="bg1"/>
                </a:solidFill>
              </a:rPr>
              <a:t>Coaxial Cable</a:t>
            </a:r>
          </a:p>
        </p:txBody>
      </p:sp>
      <p:pic>
        <p:nvPicPr>
          <p:cNvPr id="3" name="Picture 2">
            <a:extLst>
              <a:ext uri="{FF2B5EF4-FFF2-40B4-BE49-F238E27FC236}">
                <a16:creationId xmlns:a16="http://schemas.microsoft.com/office/drawing/2014/main" id="{05DD6607-6144-D64F-1CB9-11D84909C0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1" name="Picture 10">
            <a:extLst>
              <a:ext uri="{FF2B5EF4-FFF2-40B4-BE49-F238E27FC236}">
                <a16:creationId xmlns:a16="http://schemas.microsoft.com/office/drawing/2014/main" id="{89646FDC-AC11-D4C1-6C81-326A27800F97}"/>
              </a:ext>
            </a:extLst>
          </p:cNvPr>
          <p:cNvPicPr>
            <a:picLocks noChangeAspect="1"/>
          </p:cNvPicPr>
          <p:nvPr/>
        </p:nvPicPr>
        <p:blipFill>
          <a:blip r:embed="rId3"/>
          <a:stretch>
            <a:fillRect/>
          </a:stretch>
        </p:blipFill>
        <p:spPr>
          <a:xfrm>
            <a:off x="228600" y="1095349"/>
            <a:ext cx="8382000" cy="4010051"/>
          </a:xfrm>
          <a:prstGeom prst="rect">
            <a:avLst/>
          </a:prstGeom>
        </p:spPr>
      </p:pic>
    </p:spTree>
    <p:extLst>
      <p:ext uri="{BB962C8B-B14F-4D97-AF65-F5344CB8AC3E}">
        <p14:creationId xmlns:p14="http://schemas.microsoft.com/office/powerpoint/2010/main" val="1865129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755B-11C8-454A-8181-0F3EF185C6BF}"/>
              </a:ext>
            </a:extLst>
          </p:cNvPr>
          <p:cNvSpPr>
            <a:spLocks noGrp="1"/>
          </p:cNvSpPr>
          <p:nvPr>
            <p:ph type="title"/>
          </p:nvPr>
        </p:nvSpPr>
        <p:spPr>
          <a:xfrm>
            <a:off x="457200" y="274638"/>
            <a:ext cx="8229600" cy="457199"/>
          </a:xfrm>
        </p:spPr>
        <p:txBody>
          <a:bodyPr>
            <a:noAutofit/>
          </a:bodyPr>
          <a:lstStyle/>
          <a:p>
            <a:pPr algn="l"/>
            <a:r>
              <a:rPr lang="en-US" sz="3200" b="1" dirty="0">
                <a:solidFill>
                  <a:schemeClr val="bg1"/>
                </a:solidFill>
              </a:rPr>
              <a:t>Applications</a:t>
            </a:r>
            <a:endParaRPr lang="en-IN" sz="3200" b="1" dirty="0">
              <a:solidFill>
                <a:schemeClr val="bg1"/>
              </a:solidFill>
            </a:endParaRPr>
          </a:p>
        </p:txBody>
      </p:sp>
      <p:sp>
        <p:nvSpPr>
          <p:cNvPr id="3" name="Content Placeholder 2">
            <a:extLst>
              <a:ext uri="{FF2B5EF4-FFF2-40B4-BE49-F238E27FC236}">
                <a16:creationId xmlns:a16="http://schemas.microsoft.com/office/drawing/2014/main" id="{C62B5E2D-A3BA-4405-97B0-E7512086A6DF}"/>
              </a:ext>
            </a:extLst>
          </p:cNvPr>
          <p:cNvSpPr>
            <a:spLocks noGrp="1"/>
          </p:cNvSpPr>
          <p:nvPr>
            <p:ph idx="1"/>
          </p:nvPr>
        </p:nvSpPr>
        <p:spPr>
          <a:xfrm>
            <a:off x="304800" y="1295400"/>
            <a:ext cx="8229600" cy="4525963"/>
          </a:xfrm>
        </p:spPr>
        <p:txBody>
          <a:bodyPr>
            <a:normAutofit/>
          </a:bodyPr>
          <a:lstStyle/>
          <a:p>
            <a:r>
              <a:rPr lang="en-US" sz="2800"/>
              <a:t>Analog Telephone </a:t>
            </a:r>
            <a:r>
              <a:rPr lang="en-US" sz="2800" dirty="0"/>
              <a:t>Networks-10000 voices</a:t>
            </a:r>
          </a:p>
          <a:p>
            <a:r>
              <a:rPr lang="en-US" sz="2800" dirty="0"/>
              <a:t>Digital Telephone Networks- 600Mbps</a:t>
            </a:r>
          </a:p>
          <a:p>
            <a:r>
              <a:rPr lang="en-US" sz="2800" dirty="0"/>
              <a:t>Cable TV networks</a:t>
            </a:r>
          </a:p>
          <a:p>
            <a:r>
              <a:rPr lang="en-US" sz="2800" dirty="0"/>
              <a:t>Ethernet LANs</a:t>
            </a:r>
            <a:endParaRPr lang="en-IN" sz="2800" dirty="0"/>
          </a:p>
        </p:txBody>
      </p:sp>
      <p:pic>
        <p:nvPicPr>
          <p:cNvPr id="4" name="Picture 3">
            <a:extLst>
              <a:ext uri="{FF2B5EF4-FFF2-40B4-BE49-F238E27FC236}">
                <a16:creationId xmlns:a16="http://schemas.microsoft.com/office/drawing/2014/main" id="{0EBDDA6B-8C68-B931-5700-F4A5EC64EE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180393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80D20-A40D-4318-91A8-59D2911917EA}"/>
              </a:ext>
            </a:extLst>
          </p:cNvPr>
          <p:cNvSpPr>
            <a:spLocks noGrp="1"/>
          </p:cNvSpPr>
          <p:nvPr>
            <p:ph type="title"/>
          </p:nvPr>
        </p:nvSpPr>
        <p:spPr>
          <a:xfrm>
            <a:off x="457200" y="274638"/>
            <a:ext cx="8229600" cy="457199"/>
          </a:xfrm>
        </p:spPr>
        <p:txBody>
          <a:bodyPr>
            <a:normAutofit fontScale="90000"/>
          </a:bodyPr>
          <a:lstStyle/>
          <a:p>
            <a:pPr algn="l"/>
            <a:r>
              <a:rPr lang="en-IN" sz="3600" b="1" dirty="0" err="1">
                <a:solidFill>
                  <a:schemeClr val="bg1"/>
                </a:solidFill>
              </a:rPr>
              <a:t>Fiber</a:t>
            </a:r>
            <a:r>
              <a:rPr lang="en-IN" sz="3600" b="1" dirty="0">
                <a:solidFill>
                  <a:schemeClr val="bg1"/>
                </a:solidFill>
              </a:rPr>
              <a:t>-Optic Cable</a:t>
            </a:r>
          </a:p>
        </p:txBody>
      </p:sp>
      <p:pic>
        <p:nvPicPr>
          <p:cNvPr id="5" name="Content Placeholder 4">
            <a:extLst>
              <a:ext uri="{FF2B5EF4-FFF2-40B4-BE49-F238E27FC236}">
                <a16:creationId xmlns:a16="http://schemas.microsoft.com/office/drawing/2014/main" id="{B4FCCF17-6D37-4C73-B9EB-046B301AC91F}"/>
              </a:ext>
            </a:extLst>
          </p:cNvPr>
          <p:cNvPicPr>
            <a:picLocks noGrp="1" noChangeAspect="1"/>
          </p:cNvPicPr>
          <p:nvPr>
            <p:ph idx="1"/>
          </p:nvPr>
        </p:nvPicPr>
        <p:blipFill>
          <a:blip r:embed="rId2"/>
          <a:stretch>
            <a:fillRect/>
          </a:stretch>
        </p:blipFill>
        <p:spPr>
          <a:xfrm>
            <a:off x="152400" y="3259478"/>
            <a:ext cx="7086600" cy="2590800"/>
          </a:xfrm>
        </p:spPr>
      </p:pic>
      <p:sp>
        <p:nvSpPr>
          <p:cNvPr id="7" name="TextBox 6">
            <a:extLst>
              <a:ext uri="{FF2B5EF4-FFF2-40B4-BE49-F238E27FC236}">
                <a16:creationId xmlns:a16="http://schemas.microsoft.com/office/drawing/2014/main" id="{58FC755F-87A3-4FB1-9759-5203151B0D76}"/>
              </a:ext>
            </a:extLst>
          </p:cNvPr>
          <p:cNvSpPr txBox="1"/>
          <p:nvPr/>
        </p:nvSpPr>
        <p:spPr>
          <a:xfrm>
            <a:off x="0" y="909585"/>
            <a:ext cx="9144000" cy="2369880"/>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mn-lt"/>
              </a:rPr>
              <a:t>A fiber-optic cable is made of glass or plastic and transmits signals in the form of light.</a:t>
            </a:r>
          </a:p>
          <a:p>
            <a:pPr marL="342900" indent="-342900" algn="just">
              <a:buFont typeface="Arial" panose="020B0604020202020204" pitchFamily="34" charset="0"/>
              <a:buChar char="•"/>
            </a:pPr>
            <a:r>
              <a:rPr lang="en-US" sz="2000" b="0" i="0" dirty="0">
                <a:solidFill>
                  <a:srgbClr val="000000"/>
                </a:solidFill>
                <a:effectLst/>
                <a:latin typeface="Nunito" pitchFamily="2" charset="0"/>
              </a:rPr>
              <a:t>In fiber optic cable the information is transmitted by propagation of optical signals (light) through fiber optic cables and not through the electrical/electromagnetic signals. Because of this, the fiber optics communication supports longer distances as there is no electrical interference. </a:t>
            </a:r>
            <a:r>
              <a:rPr lang="en-US" sz="2000" b="1" i="0" dirty="0">
                <a:solidFill>
                  <a:srgbClr val="000000"/>
                </a:solidFill>
                <a:effectLst/>
                <a:latin typeface="Nunito" pitchFamily="2" charset="0"/>
              </a:rPr>
              <a:t>Internet lines</a:t>
            </a:r>
            <a:r>
              <a:rPr lang="en-US" sz="2000" b="0" i="0" dirty="0">
                <a:solidFill>
                  <a:srgbClr val="000000"/>
                </a:solidFill>
                <a:effectLst/>
                <a:latin typeface="Nunito" pitchFamily="2" charset="0"/>
              </a:rPr>
              <a:t>.</a:t>
            </a:r>
            <a:endParaRPr lang="en-IN" sz="2000" dirty="0">
              <a:latin typeface="+mn-lt"/>
            </a:endParaRPr>
          </a:p>
        </p:txBody>
      </p:sp>
      <p:pic>
        <p:nvPicPr>
          <p:cNvPr id="3" name="Picture 2">
            <a:extLst>
              <a:ext uri="{FF2B5EF4-FFF2-40B4-BE49-F238E27FC236}">
                <a16:creationId xmlns:a16="http://schemas.microsoft.com/office/drawing/2014/main" id="{FD6C79D7-CBA0-0519-96BF-7739AC4007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61995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A37B8E-F986-4BDA-85F6-3FDE52B9EB79}"/>
              </a:ext>
            </a:extLst>
          </p:cNvPr>
          <p:cNvSpPr>
            <a:spLocks noGrp="1"/>
          </p:cNvSpPr>
          <p:nvPr>
            <p:ph idx="1"/>
          </p:nvPr>
        </p:nvSpPr>
        <p:spPr>
          <a:xfrm>
            <a:off x="304800" y="1166018"/>
            <a:ext cx="8229600" cy="4525963"/>
          </a:xfrm>
        </p:spPr>
        <p:txBody>
          <a:bodyPr>
            <a:normAutofit/>
          </a:bodyPr>
          <a:lstStyle/>
          <a:p>
            <a:pPr algn="just"/>
            <a:r>
              <a:rPr lang="en-US" sz="2400" dirty="0"/>
              <a:t>Optical fibers use reflection to guide light through a channel.</a:t>
            </a:r>
          </a:p>
          <a:p>
            <a:pPr algn="just"/>
            <a:r>
              <a:rPr lang="en-US" sz="2400" dirty="0"/>
              <a:t>A glass or plastic core is surrounded by a cladding of less dense glass or plastic. </a:t>
            </a:r>
          </a:p>
          <a:p>
            <a:pPr algn="just"/>
            <a:r>
              <a:rPr lang="en-US" sz="2400" dirty="0"/>
              <a:t>The difference in density of the two materials must be such that a beam of light moving through the core is reflected off the cladding instead of being refracted into it.</a:t>
            </a:r>
          </a:p>
          <a:p>
            <a:pPr algn="just"/>
            <a:endParaRPr lang="en-IN" sz="2400" dirty="0"/>
          </a:p>
        </p:txBody>
      </p:sp>
      <p:pic>
        <p:nvPicPr>
          <p:cNvPr id="5" name="Picture 4">
            <a:extLst>
              <a:ext uri="{FF2B5EF4-FFF2-40B4-BE49-F238E27FC236}">
                <a16:creationId xmlns:a16="http://schemas.microsoft.com/office/drawing/2014/main" id="{0CCE08C7-C09D-4754-85D9-3C3C36984E18}"/>
              </a:ext>
            </a:extLst>
          </p:cNvPr>
          <p:cNvPicPr>
            <a:picLocks noChangeAspect="1"/>
          </p:cNvPicPr>
          <p:nvPr/>
        </p:nvPicPr>
        <p:blipFill>
          <a:blip r:embed="rId2"/>
          <a:stretch>
            <a:fillRect/>
          </a:stretch>
        </p:blipFill>
        <p:spPr>
          <a:xfrm>
            <a:off x="304800" y="3598354"/>
            <a:ext cx="8229600" cy="2573845"/>
          </a:xfrm>
          <a:prstGeom prst="rect">
            <a:avLst/>
          </a:prstGeom>
        </p:spPr>
      </p:pic>
      <p:pic>
        <p:nvPicPr>
          <p:cNvPr id="2" name="Picture 1">
            <a:extLst>
              <a:ext uri="{FF2B5EF4-FFF2-40B4-BE49-F238E27FC236}">
                <a16:creationId xmlns:a16="http://schemas.microsoft.com/office/drawing/2014/main" id="{A96E84B5-30C6-ADBD-D6A1-4CDFF6A31E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507756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6E84B5-30C6-ADBD-D6A1-4CDFF6A31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4DE7B01F-642C-AAA3-2265-E34D6DBB09DD}"/>
              </a:ext>
            </a:extLst>
          </p:cNvPr>
          <p:cNvPicPr>
            <a:picLocks noChangeAspect="1"/>
          </p:cNvPicPr>
          <p:nvPr/>
        </p:nvPicPr>
        <p:blipFill>
          <a:blip r:embed="rId3"/>
          <a:stretch>
            <a:fillRect/>
          </a:stretch>
        </p:blipFill>
        <p:spPr>
          <a:xfrm>
            <a:off x="0" y="990600"/>
            <a:ext cx="9054059" cy="4572000"/>
          </a:xfrm>
          <a:prstGeom prst="rect">
            <a:avLst/>
          </a:prstGeom>
        </p:spPr>
      </p:pic>
      <p:sp>
        <p:nvSpPr>
          <p:cNvPr id="10" name="TextBox 9">
            <a:extLst>
              <a:ext uri="{FF2B5EF4-FFF2-40B4-BE49-F238E27FC236}">
                <a16:creationId xmlns:a16="http://schemas.microsoft.com/office/drawing/2014/main" id="{E5CC5C97-DFEF-0549-6B49-7041778B0066}"/>
              </a:ext>
            </a:extLst>
          </p:cNvPr>
          <p:cNvSpPr txBox="1"/>
          <p:nvPr/>
        </p:nvSpPr>
        <p:spPr>
          <a:xfrm>
            <a:off x="381000" y="270126"/>
            <a:ext cx="4572000" cy="523220"/>
          </a:xfrm>
          <a:prstGeom prst="rect">
            <a:avLst/>
          </a:prstGeom>
          <a:noFill/>
        </p:spPr>
        <p:txBody>
          <a:bodyPr wrap="square">
            <a:spAutoFit/>
          </a:bodyPr>
          <a:lstStyle/>
          <a:p>
            <a:r>
              <a:rPr lang="en-US" sz="2800" b="1" dirty="0">
                <a:solidFill>
                  <a:schemeClr val="bg2"/>
                </a:solidFill>
              </a:rPr>
              <a:t>Optical</a:t>
            </a:r>
            <a:r>
              <a:rPr lang="en-US" sz="2800" b="1" dirty="0"/>
              <a:t> </a:t>
            </a:r>
            <a:r>
              <a:rPr lang="en-US" sz="2800" b="1" dirty="0">
                <a:solidFill>
                  <a:schemeClr val="bg2"/>
                </a:solidFill>
              </a:rPr>
              <a:t>fiber</a:t>
            </a:r>
            <a:r>
              <a:rPr lang="en-US" sz="2800" b="1" dirty="0"/>
              <a:t> </a:t>
            </a:r>
            <a:endParaRPr lang="en-IN" sz="2800" b="1" dirty="0"/>
          </a:p>
        </p:txBody>
      </p:sp>
    </p:spTree>
    <p:extLst>
      <p:ext uri="{BB962C8B-B14F-4D97-AF65-F5344CB8AC3E}">
        <p14:creationId xmlns:p14="http://schemas.microsoft.com/office/powerpoint/2010/main" val="972274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4BD3-608B-41A7-9505-EA0E2623D654}"/>
              </a:ext>
            </a:extLst>
          </p:cNvPr>
          <p:cNvSpPr>
            <a:spLocks noGrp="1"/>
          </p:cNvSpPr>
          <p:nvPr>
            <p:ph type="title"/>
          </p:nvPr>
        </p:nvSpPr>
        <p:spPr>
          <a:xfrm>
            <a:off x="27482" y="4648200"/>
            <a:ext cx="9144000" cy="1362075"/>
          </a:xfrm>
        </p:spPr>
        <p:txBody>
          <a:bodyPr>
            <a:noAutofit/>
          </a:bodyPr>
          <a:lstStyle/>
          <a:p>
            <a:pPr marL="285750" indent="-285750" algn="l">
              <a:buFont typeface="Arial" panose="020B0604020202020204" pitchFamily="34" charset="0"/>
              <a:buChar char="•"/>
            </a:pPr>
            <a:r>
              <a:rPr lang="en-IN" sz="1600" cap="none" dirty="0">
                <a:latin typeface="Times New Roman" panose="02020603050405020304" pitchFamily="18" charset="0"/>
                <a:cs typeface="Times New Roman" panose="02020603050405020304" pitchFamily="18" charset="0"/>
              </a:rPr>
              <a:t>In Multimode multiple beams from a light source move through the core in different paths.</a:t>
            </a:r>
            <a:endParaRPr lang="en-IN" sz="3200" b="1" dirty="0">
              <a:solidFill>
                <a:schemeClr val="bg1"/>
              </a:solidFill>
            </a:endParaRPr>
          </a:p>
        </p:txBody>
      </p:sp>
      <p:pic>
        <p:nvPicPr>
          <p:cNvPr id="5" name="Content Placeholder 4">
            <a:extLst>
              <a:ext uri="{FF2B5EF4-FFF2-40B4-BE49-F238E27FC236}">
                <a16:creationId xmlns:a16="http://schemas.microsoft.com/office/drawing/2014/main" id="{351E55F2-0DAA-4F8D-9F3C-A22176053B4E}"/>
              </a:ext>
            </a:extLst>
          </p:cNvPr>
          <p:cNvPicPr>
            <a:picLocks noGrp="1" noChangeAspect="1"/>
          </p:cNvPicPr>
          <p:nvPr>
            <p:ph idx="4294967295"/>
          </p:nvPr>
        </p:nvPicPr>
        <p:blipFill>
          <a:blip r:embed="rId2"/>
          <a:stretch>
            <a:fillRect/>
          </a:stretch>
        </p:blipFill>
        <p:spPr>
          <a:xfrm>
            <a:off x="228600" y="1050603"/>
            <a:ext cx="8534400" cy="3461808"/>
          </a:xfrm>
        </p:spPr>
      </p:pic>
      <p:pic>
        <p:nvPicPr>
          <p:cNvPr id="3" name="Picture 2">
            <a:extLst>
              <a:ext uri="{FF2B5EF4-FFF2-40B4-BE49-F238E27FC236}">
                <a16:creationId xmlns:a16="http://schemas.microsoft.com/office/drawing/2014/main" id="{5A0F1059-40E5-5231-0D7A-277EEFB4B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6" name="TextBox 5">
            <a:extLst>
              <a:ext uri="{FF2B5EF4-FFF2-40B4-BE49-F238E27FC236}">
                <a16:creationId xmlns:a16="http://schemas.microsoft.com/office/drawing/2014/main" id="{E3E5A599-A4B3-7BF7-0D53-F8CD86A113A7}"/>
              </a:ext>
            </a:extLst>
          </p:cNvPr>
          <p:cNvSpPr txBox="1"/>
          <p:nvPr/>
        </p:nvSpPr>
        <p:spPr>
          <a:xfrm>
            <a:off x="0" y="219798"/>
            <a:ext cx="5943600" cy="553998"/>
          </a:xfrm>
          <a:prstGeom prst="rect">
            <a:avLst/>
          </a:prstGeom>
          <a:noFill/>
        </p:spPr>
        <p:txBody>
          <a:bodyPr wrap="square" rtlCol="0">
            <a:spAutoFit/>
          </a:bodyPr>
          <a:lstStyle/>
          <a:p>
            <a:r>
              <a:rPr lang="en-IN" sz="3000" b="1" dirty="0" err="1">
                <a:solidFill>
                  <a:schemeClr val="bg1"/>
                </a:solidFill>
                <a:latin typeface="Times New Roman" panose="02020603050405020304" pitchFamily="18" charset="0"/>
                <a:cs typeface="Times New Roman" panose="02020603050405020304" pitchFamily="18" charset="0"/>
              </a:rPr>
              <a:t>Fiber</a:t>
            </a:r>
            <a:r>
              <a:rPr lang="en-IN" sz="3000" b="1" dirty="0">
                <a:solidFill>
                  <a:schemeClr val="bg1"/>
                </a:solidFill>
                <a:latin typeface="Times New Roman" panose="02020603050405020304" pitchFamily="18" charset="0"/>
                <a:cs typeface="Times New Roman" panose="02020603050405020304" pitchFamily="18" charset="0"/>
              </a:rPr>
              <a:t> optics propagation modes:</a:t>
            </a:r>
          </a:p>
        </p:txBody>
      </p:sp>
    </p:spTree>
    <p:extLst>
      <p:ext uri="{BB962C8B-B14F-4D97-AF65-F5344CB8AC3E}">
        <p14:creationId xmlns:p14="http://schemas.microsoft.com/office/powerpoint/2010/main" val="1893341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04800" y="1295400"/>
            <a:ext cx="8534399" cy="5029200"/>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5A7942F1-15A2-A059-454B-BADFCA1246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9516" y="0"/>
            <a:ext cx="761999" cy="87351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9077F-9019-4F42-B7C5-C724436CE1BC}"/>
              </a:ext>
            </a:extLst>
          </p:cNvPr>
          <p:cNvSpPr>
            <a:spLocks noGrp="1"/>
          </p:cNvSpPr>
          <p:nvPr>
            <p:ph type="title"/>
          </p:nvPr>
        </p:nvSpPr>
        <p:spPr>
          <a:xfrm>
            <a:off x="457200" y="274638"/>
            <a:ext cx="8229600" cy="487362"/>
          </a:xfrm>
        </p:spPr>
        <p:txBody>
          <a:bodyPr>
            <a:noAutofit/>
          </a:bodyPr>
          <a:lstStyle/>
          <a:p>
            <a:pPr algn="l"/>
            <a:r>
              <a:rPr lang="en-US" sz="3200" b="1" dirty="0">
                <a:solidFill>
                  <a:schemeClr val="bg1"/>
                </a:solidFill>
              </a:rPr>
              <a:t>Multimode</a:t>
            </a:r>
            <a:endParaRPr lang="en-IN" sz="3200" b="1" dirty="0">
              <a:solidFill>
                <a:schemeClr val="bg1"/>
              </a:solidFill>
            </a:endParaRPr>
          </a:p>
        </p:txBody>
      </p:sp>
      <p:pic>
        <p:nvPicPr>
          <p:cNvPr id="5" name="Content Placeholder 4">
            <a:extLst>
              <a:ext uri="{FF2B5EF4-FFF2-40B4-BE49-F238E27FC236}">
                <a16:creationId xmlns:a16="http://schemas.microsoft.com/office/drawing/2014/main" id="{B5FAC0EC-CE74-4545-A0DB-77D8B46DB550}"/>
              </a:ext>
            </a:extLst>
          </p:cNvPr>
          <p:cNvPicPr>
            <a:picLocks noGrp="1" noChangeAspect="1"/>
          </p:cNvPicPr>
          <p:nvPr>
            <p:ph idx="1"/>
          </p:nvPr>
        </p:nvPicPr>
        <p:blipFill>
          <a:blip r:embed="rId2"/>
          <a:stretch>
            <a:fillRect/>
          </a:stretch>
        </p:blipFill>
        <p:spPr>
          <a:xfrm>
            <a:off x="304800" y="909585"/>
            <a:ext cx="8077201" cy="5068146"/>
          </a:xfrm>
        </p:spPr>
      </p:pic>
      <p:pic>
        <p:nvPicPr>
          <p:cNvPr id="3" name="Picture 2">
            <a:extLst>
              <a:ext uri="{FF2B5EF4-FFF2-40B4-BE49-F238E27FC236}">
                <a16:creationId xmlns:a16="http://schemas.microsoft.com/office/drawing/2014/main" id="{1D8D448B-0A1C-A4DF-863A-FF43507383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302517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D448B-0A1C-A4DF-863A-FF43507383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5" name="Picture 14">
            <a:extLst>
              <a:ext uri="{FF2B5EF4-FFF2-40B4-BE49-F238E27FC236}">
                <a16:creationId xmlns:a16="http://schemas.microsoft.com/office/drawing/2014/main" id="{9DA13220-0F04-0424-9F4A-1B4273059199}"/>
              </a:ext>
            </a:extLst>
          </p:cNvPr>
          <p:cNvPicPr>
            <a:picLocks noChangeAspect="1"/>
          </p:cNvPicPr>
          <p:nvPr/>
        </p:nvPicPr>
        <p:blipFill>
          <a:blip r:embed="rId3"/>
          <a:stretch>
            <a:fillRect/>
          </a:stretch>
        </p:blipFill>
        <p:spPr>
          <a:xfrm>
            <a:off x="0" y="909584"/>
            <a:ext cx="9143999" cy="5338815"/>
          </a:xfrm>
          <a:prstGeom prst="rect">
            <a:avLst/>
          </a:prstGeom>
        </p:spPr>
      </p:pic>
    </p:spTree>
    <p:extLst>
      <p:ext uri="{BB962C8B-B14F-4D97-AF65-F5344CB8AC3E}">
        <p14:creationId xmlns:p14="http://schemas.microsoft.com/office/powerpoint/2010/main" val="320858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D448B-0A1C-A4DF-863A-FF43507383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1" name="Picture 10">
            <a:extLst>
              <a:ext uri="{FF2B5EF4-FFF2-40B4-BE49-F238E27FC236}">
                <a16:creationId xmlns:a16="http://schemas.microsoft.com/office/drawing/2014/main" id="{7682A4D2-46B1-03C6-D2AE-676115C676CD}"/>
              </a:ext>
            </a:extLst>
          </p:cNvPr>
          <p:cNvPicPr>
            <a:picLocks noChangeAspect="1"/>
          </p:cNvPicPr>
          <p:nvPr/>
        </p:nvPicPr>
        <p:blipFill>
          <a:blip r:embed="rId3"/>
          <a:stretch>
            <a:fillRect/>
          </a:stretch>
        </p:blipFill>
        <p:spPr>
          <a:xfrm>
            <a:off x="0" y="909586"/>
            <a:ext cx="9144000" cy="4653014"/>
          </a:xfrm>
          <a:prstGeom prst="rect">
            <a:avLst/>
          </a:prstGeom>
        </p:spPr>
      </p:pic>
    </p:spTree>
    <p:extLst>
      <p:ext uri="{BB962C8B-B14F-4D97-AF65-F5344CB8AC3E}">
        <p14:creationId xmlns:p14="http://schemas.microsoft.com/office/powerpoint/2010/main" val="3124927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D448B-0A1C-A4DF-863A-FF43507383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4" name="Picture 3">
            <a:extLst>
              <a:ext uri="{FF2B5EF4-FFF2-40B4-BE49-F238E27FC236}">
                <a16:creationId xmlns:a16="http://schemas.microsoft.com/office/drawing/2014/main" id="{10098702-792B-39B8-7F2F-DACA73B3484C}"/>
              </a:ext>
            </a:extLst>
          </p:cNvPr>
          <p:cNvPicPr>
            <a:picLocks noChangeAspect="1"/>
          </p:cNvPicPr>
          <p:nvPr/>
        </p:nvPicPr>
        <p:blipFill>
          <a:blip r:embed="rId3"/>
          <a:stretch>
            <a:fillRect/>
          </a:stretch>
        </p:blipFill>
        <p:spPr>
          <a:xfrm>
            <a:off x="0" y="909585"/>
            <a:ext cx="9144000" cy="4272015"/>
          </a:xfrm>
          <a:prstGeom prst="rect">
            <a:avLst/>
          </a:prstGeom>
        </p:spPr>
      </p:pic>
    </p:spTree>
    <p:extLst>
      <p:ext uri="{BB962C8B-B14F-4D97-AF65-F5344CB8AC3E}">
        <p14:creationId xmlns:p14="http://schemas.microsoft.com/office/powerpoint/2010/main" val="31984747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0D57-377E-4953-A029-094308C77E43}"/>
              </a:ext>
            </a:extLst>
          </p:cNvPr>
          <p:cNvSpPr>
            <a:spLocks noGrp="1"/>
          </p:cNvSpPr>
          <p:nvPr>
            <p:ph type="title"/>
          </p:nvPr>
        </p:nvSpPr>
        <p:spPr>
          <a:xfrm>
            <a:off x="457200" y="274638"/>
            <a:ext cx="8229600" cy="563562"/>
          </a:xfrm>
        </p:spPr>
        <p:txBody>
          <a:bodyPr>
            <a:noAutofit/>
          </a:bodyPr>
          <a:lstStyle/>
          <a:p>
            <a:pPr algn="l"/>
            <a:r>
              <a:rPr lang="en-IN" sz="3600" b="1" dirty="0">
                <a:solidFill>
                  <a:schemeClr val="bg1"/>
                </a:solidFill>
              </a:rPr>
              <a:t>Advantages</a:t>
            </a:r>
          </a:p>
        </p:txBody>
      </p:sp>
      <p:sp>
        <p:nvSpPr>
          <p:cNvPr id="3" name="Content Placeholder 2">
            <a:extLst>
              <a:ext uri="{FF2B5EF4-FFF2-40B4-BE49-F238E27FC236}">
                <a16:creationId xmlns:a16="http://schemas.microsoft.com/office/drawing/2014/main" id="{01D88EC4-B7DD-4AF9-A0E1-B29064653D84}"/>
              </a:ext>
            </a:extLst>
          </p:cNvPr>
          <p:cNvSpPr>
            <a:spLocks noGrp="1"/>
          </p:cNvSpPr>
          <p:nvPr>
            <p:ph idx="1"/>
          </p:nvPr>
        </p:nvSpPr>
        <p:spPr>
          <a:xfrm>
            <a:off x="431800" y="1166018"/>
            <a:ext cx="8229600" cy="4525963"/>
          </a:xfrm>
        </p:spPr>
        <p:txBody>
          <a:bodyPr/>
          <a:lstStyle/>
          <a:p>
            <a:r>
              <a:rPr lang="en-IN" sz="2800" dirty="0"/>
              <a:t>Higher bandwidth</a:t>
            </a:r>
          </a:p>
          <a:p>
            <a:r>
              <a:rPr lang="en-IN" sz="2800" dirty="0"/>
              <a:t>Less signal attenuation</a:t>
            </a:r>
          </a:p>
          <a:p>
            <a:r>
              <a:rPr lang="en-IN" sz="2800" dirty="0"/>
              <a:t>Immunity to electromagnetic interference</a:t>
            </a:r>
          </a:p>
          <a:p>
            <a:r>
              <a:rPr lang="en-IN" sz="2800" dirty="0"/>
              <a:t>Resistance to corrosive materials</a:t>
            </a:r>
          </a:p>
          <a:p>
            <a:r>
              <a:rPr lang="en-IN" sz="2800" dirty="0"/>
              <a:t>Light weight</a:t>
            </a:r>
          </a:p>
          <a:p>
            <a:pPr marL="0" indent="0">
              <a:buNone/>
            </a:pPr>
            <a:endParaRPr lang="en-IN" dirty="0"/>
          </a:p>
        </p:txBody>
      </p:sp>
      <p:pic>
        <p:nvPicPr>
          <p:cNvPr id="4" name="Picture 3">
            <a:extLst>
              <a:ext uri="{FF2B5EF4-FFF2-40B4-BE49-F238E27FC236}">
                <a16:creationId xmlns:a16="http://schemas.microsoft.com/office/drawing/2014/main" id="{FE87A5AF-6512-443F-1CEC-637C423F9E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4158729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C512-3AFF-4D96-96D7-23F845ED9080}"/>
              </a:ext>
            </a:extLst>
          </p:cNvPr>
          <p:cNvSpPr>
            <a:spLocks noGrp="1"/>
          </p:cNvSpPr>
          <p:nvPr>
            <p:ph type="title"/>
          </p:nvPr>
        </p:nvSpPr>
        <p:spPr>
          <a:xfrm>
            <a:off x="457200" y="274638"/>
            <a:ext cx="8229600" cy="639762"/>
          </a:xfrm>
        </p:spPr>
        <p:txBody>
          <a:bodyPr>
            <a:noAutofit/>
          </a:bodyPr>
          <a:lstStyle/>
          <a:p>
            <a:pPr algn="l"/>
            <a:r>
              <a:rPr lang="en-IN" sz="3600" b="1" dirty="0">
                <a:solidFill>
                  <a:schemeClr val="bg1"/>
                </a:solidFill>
              </a:rPr>
              <a:t>Disadvantages</a:t>
            </a:r>
          </a:p>
        </p:txBody>
      </p:sp>
      <p:sp>
        <p:nvSpPr>
          <p:cNvPr id="3" name="Content Placeholder 2">
            <a:extLst>
              <a:ext uri="{FF2B5EF4-FFF2-40B4-BE49-F238E27FC236}">
                <a16:creationId xmlns:a16="http://schemas.microsoft.com/office/drawing/2014/main" id="{B076DBED-06B0-4082-A8A4-6EDC41207F78}"/>
              </a:ext>
            </a:extLst>
          </p:cNvPr>
          <p:cNvSpPr>
            <a:spLocks noGrp="1"/>
          </p:cNvSpPr>
          <p:nvPr>
            <p:ph idx="1"/>
          </p:nvPr>
        </p:nvSpPr>
        <p:spPr/>
        <p:txBody>
          <a:bodyPr/>
          <a:lstStyle/>
          <a:p>
            <a:r>
              <a:rPr lang="en-IN" sz="2800" dirty="0"/>
              <a:t>Installation and maintenance</a:t>
            </a:r>
          </a:p>
          <a:p>
            <a:r>
              <a:rPr lang="en-IN" sz="2800" dirty="0"/>
              <a:t>Unidirectional light propagation</a:t>
            </a:r>
          </a:p>
          <a:p>
            <a:r>
              <a:rPr lang="en-IN" sz="2800" dirty="0"/>
              <a:t>Cost</a:t>
            </a:r>
          </a:p>
          <a:p>
            <a:endParaRPr lang="en-IN" dirty="0"/>
          </a:p>
        </p:txBody>
      </p:sp>
      <p:pic>
        <p:nvPicPr>
          <p:cNvPr id="4" name="Picture 3">
            <a:extLst>
              <a:ext uri="{FF2B5EF4-FFF2-40B4-BE49-F238E27FC236}">
                <a16:creationId xmlns:a16="http://schemas.microsoft.com/office/drawing/2014/main" id="{B8BBE715-A153-75F8-F453-4FF66DFCF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5561296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01CE-966A-4B2F-A5A4-0E4F594BF83B}"/>
              </a:ext>
            </a:extLst>
          </p:cNvPr>
          <p:cNvSpPr>
            <a:spLocks noGrp="1"/>
          </p:cNvSpPr>
          <p:nvPr>
            <p:ph type="title"/>
          </p:nvPr>
        </p:nvSpPr>
        <p:spPr/>
        <p:txBody>
          <a:bodyPr>
            <a:normAutofit fontScale="90000"/>
          </a:bodyPr>
          <a:lstStyle/>
          <a:p>
            <a:r>
              <a:rPr lang="en-US" b="1" i="0" dirty="0" err="1">
                <a:solidFill>
                  <a:schemeClr val="bg1"/>
                </a:solidFill>
                <a:effectLst/>
                <a:latin typeface="erdana"/>
              </a:rPr>
              <a:t>UnGuided</a:t>
            </a:r>
            <a:r>
              <a:rPr lang="en-US" b="1" i="0" dirty="0">
                <a:solidFill>
                  <a:schemeClr val="bg1"/>
                </a:solidFill>
                <a:effectLst/>
                <a:latin typeface="erdana"/>
              </a:rPr>
              <a:t> Transmission</a:t>
            </a:r>
            <a:br>
              <a:rPr lang="en-US" b="0" i="0" dirty="0">
                <a:solidFill>
                  <a:srgbClr val="610B38"/>
                </a:solidFill>
                <a:effectLst/>
                <a:latin typeface="erdana"/>
              </a:rPr>
            </a:br>
            <a:endParaRPr lang="en-US" dirty="0"/>
          </a:p>
        </p:txBody>
      </p:sp>
      <p:sp>
        <p:nvSpPr>
          <p:cNvPr id="3" name="Content Placeholder 2">
            <a:extLst>
              <a:ext uri="{FF2B5EF4-FFF2-40B4-BE49-F238E27FC236}">
                <a16:creationId xmlns:a16="http://schemas.microsoft.com/office/drawing/2014/main" id="{99F175E6-002A-4322-9984-552F24B964A3}"/>
              </a:ext>
            </a:extLst>
          </p:cNvPr>
          <p:cNvSpPr>
            <a:spLocks noGrp="1"/>
          </p:cNvSpPr>
          <p:nvPr>
            <p:ph idx="1"/>
          </p:nvPr>
        </p:nvSpPr>
        <p:spPr>
          <a:xfrm>
            <a:off x="0" y="909585"/>
            <a:ext cx="8915400" cy="4114801"/>
          </a:xfrm>
        </p:spPr>
        <p:txBody>
          <a:bodyPr>
            <a:normAutofit fontScale="77500" lnSpcReduction="20000"/>
          </a:bodyPr>
          <a:lstStyle/>
          <a:p>
            <a:pPr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An unguided transmission transmits the electromagnetic waves without using any physical medium. Therefore it is also known as </a:t>
            </a:r>
            <a:r>
              <a:rPr lang="en-US" b="1" i="0" dirty="0">
                <a:solidFill>
                  <a:srgbClr val="000000"/>
                </a:solidFill>
                <a:effectLst/>
                <a:latin typeface="Times New Roman" panose="02020603050405020304" pitchFamily="18" charset="0"/>
                <a:cs typeface="Times New Roman" panose="02020603050405020304" pitchFamily="18" charset="0"/>
              </a:rPr>
              <a:t>wireless transmission</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In unguided media, air is the media through which the electromagnetic energy can flow easily.</a:t>
            </a:r>
          </a:p>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Signals are normally broadcast through free space and thus are available to anyone who has a device capable of receiving them.</a:t>
            </a:r>
            <a:endParaRPr lang="en-US" b="0" i="0" dirty="0">
              <a:solidFill>
                <a:srgbClr val="000000"/>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D050955-0B78-29F5-70AA-35551DBEB8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89235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CF99-4999-4E12-A743-2E55FB3E75C7}"/>
              </a:ext>
            </a:extLst>
          </p:cNvPr>
          <p:cNvSpPr>
            <a:spLocks noGrp="1"/>
          </p:cNvSpPr>
          <p:nvPr>
            <p:ph type="title"/>
          </p:nvPr>
        </p:nvSpPr>
        <p:spPr>
          <a:xfrm>
            <a:off x="457200" y="274638"/>
            <a:ext cx="8229600" cy="639762"/>
          </a:xfrm>
        </p:spPr>
        <p:txBody>
          <a:bodyPr>
            <a:noAutofit/>
          </a:bodyPr>
          <a:lstStyle/>
          <a:p>
            <a:r>
              <a:rPr kumimoji="0" lang="en-US" sz="4000" b="1" i="0" u="none" strike="noStrike" kern="1200" cap="none" spc="0" normalizeH="0" baseline="0" noProof="0" dirty="0" err="1">
                <a:ln>
                  <a:noFill/>
                </a:ln>
                <a:solidFill>
                  <a:prstClr val="white"/>
                </a:solidFill>
                <a:effectLst/>
                <a:uLnTx/>
                <a:uFillTx/>
                <a:latin typeface="erdana"/>
                <a:ea typeface="+mj-ea"/>
                <a:cs typeface="+mj-cs"/>
              </a:rPr>
              <a:t>UnGuided</a:t>
            </a:r>
            <a:r>
              <a:rPr kumimoji="0" lang="en-US" sz="4000" b="1" i="0" u="none" strike="noStrike" kern="1200" cap="none" spc="0" normalizeH="0" baseline="0" noProof="0" dirty="0">
                <a:ln>
                  <a:noFill/>
                </a:ln>
                <a:solidFill>
                  <a:prstClr val="white"/>
                </a:solidFill>
                <a:effectLst/>
                <a:uLnTx/>
                <a:uFillTx/>
                <a:latin typeface="erdana"/>
                <a:ea typeface="+mj-ea"/>
                <a:cs typeface="+mj-cs"/>
              </a:rPr>
              <a:t> Transmission</a:t>
            </a:r>
            <a:endParaRPr lang="en-US" sz="1800" dirty="0"/>
          </a:p>
        </p:txBody>
      </p:sp>
      <p:pic>
        <p:nvPicPr>
          <p:cNvPr id="5" name="Content Placeholder 4">
            <a:extLst>
              <a:ext uri="{FF2B5EF4-FFF2-40B4-BE49-F238E27FC236}">
                <a16:creationId xmlns:a16="http://schemas.microsoft.com/office/drawing/2014/main" id="{DD509EAE-8F4D-493F-8B47-3E4EB1B36B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19200"/>
            <a:ext cx="8229600" cy="4267200"/>
          </a:xfrm>
        </p:spPr>
      </p:pic>
      <p:sp>
        <p:nvSpPr>
          <p:cNvPr id="7" name="TextBox 6">
            <a:extLst>
              <a:ext uri="{FF2B5EF4-FFF2-40B4-BE49-F238E27FC236}">
                <a16:creationId xmlns:a16="http://schemas.microsoft.com/office/drawing/2014/main" id="{97FF6007-A58A-4E72-BC5A-D120E473D6D5}"/>
              </a:ext>
            </a:extLst>
          </p:cNvPr>
          <p:cNvSpPr txBox="1"/>
          <p:nvPr/>
        </p:nvSpPr>
        <p:spPr>
          <a:xfrm>
            <a:off x="609600" y="1143001"/>
            <a:ext cx="7162800" cy="646331"/>
          </a:xfrm>
          <a:prstGeom prst="rect">
            <a:avLst/>
          </a:prstGeom>
          <a:noFill/>
        </p:spPr>
        <p:txBody>
          <a:bodyPr wrap="square">
            <a:spAutoFit/>
          </a:bodyPr>
          <a:lstStyle/>
          <a:p>
            <a:r>
              <a:rPr lang="en-US" sz="1800" b="0" i="0" dirty="0">
                <a:solidFill>
                  <a:srgbClr val="212529"/>
                </a:solidFill>
                <a:effectLst/>
                <a:latin typeface="system-ui"/>
              </a:rPr>
              <a:t>The below figure shows the part of the electromagnetic spectrum, ranging from 3 kHz to 900 THz, used for wireless communication.</a:t>
            </a:r>
            <a:endParaRPr lang="en-US" dirty="0"/>
          </a:p>
        </p:txBody>
      </p:sp>
      <p:pic>
        <p:nvPicPr>
          <p:cNvPr id="3" name="Picture 2">
            <a:extLst>
              <a:ext uri="{FF2B5EF4-FFF2-40B4-BE49-F238E27FC236}">
                <a16:creationId xmlns:a16="http://schemas.microsoft.com/office/drawing/2014/main" id="{E9136C14-725D-3E48-9D24-E34B17762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13238800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5A9301-AFE8-4585-B9EA-1AFB1BD0A5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6" y="1819170"/>
            <a:ext cx="9143999" cy="4810230"/>
          </a:xfrm>
        </p:spPr>
      </p:pic>
      <p:pic>
        <p:nvPicPr>
          <p:cNvPr id="3" name="Picture 2">
            <a:extLst>
              <a:ext uri="{FF2B5EF4-FFF2-40B4-BE49-F238E27FC236}">
                <a16:creationId xmlns:a16="http://schemas.microsoft.com/office/drawing/2014/main" id="{8C992AE5-CB2F-95AB-5836-81F5ED832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4" name="Title 1">
            <a:extLst>
              <a:ext uri="{FF2B5EF4-FFF2-40B4-BE49-F238E27FC236}">
                <a16:creationId xmlns:a16="http://schemas.microsoft.com/office/drawing/2014/main" id="{9EA3C499-E3EA-E488-9062-EA4F951086E7}"/>
              </a:ext>
            </a:extLst>
          </p:cNvPr>
          <p:cNvSpPr>
            <a:spLocks noGrp="1"/>
          </p:cNvSpPr>
          <p:nvPr>
            <p:ph type="title"/>
          </p:nvPr>
        </p:nvSpPr>
        <p:spPr>
          <a:xfrm>
            <a:off x="0" y="909585"/>
            <a:ext cx="9144000" cy="1143000"/>
          </a:xfrm>
        </p:spPr>
        <p:txBody>
          <a:bodyPr>
            <a:normAutofit/>
          </a:bodyPr>
          <a:lstStyle/>
          <a:p>
            <a:r>
              <a:rPr lang="en-US" sz="2000" b="1" i="0" dirty="0">
                <a:effectLst/>
                <a:latin typeface="Times New Roman" panose="02020603050405020304" pitchFamily="18" charset="0"/>
                <a:cs typeface="Times New Roman" panose="02020603050405020304" pitchFamily="18" charset="0"/>
              </a:rPr>
              <a:t>Unguided signals can travel fro</a:t>
            </a:r>
            <a:r>
              <a:rPr lang="en-US" sz="2000" b="1" dirty="0">
                <a:latin typeface="Times New Roman" panose="02020603050405020304" pitchFamily="18" charset="0"/>
                <a:cs typeface="Times New Roman" panose="02020603050405020304" pitchFamily="18" charset="0"/>
              </a:rPr>
              <a:t>m the source to destination in several ways:</a:t>
            </a:r>
            <a:br>
              <a:rPr lang="en-US" sz="2000" b="0" i="0" dirty="0">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8496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92AE5-CB2F-95AB-5836-81F5ED832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99DA77E8-155C-19D3-238B-E32132F8B745}"/>
              </a:ext>
            </a:extLst>
          </p:cNvPr>
          <p:cNvPicPr>
            <a:picLocks noChangeAspect="1"/>
          </p:cNvPicPr>
          <p:nvPr/>
        </p:nvPicPr>
        <p:blipFill>
          <a:blip r:embed="rId3"/>
          <a:stretch>
            <a:fillRect/>
          </a:stretch>
        </p:blipFill>
        <p:spPr>
          <a:xfrm>
            <a:off x="114300" y="1066800"/>
            <a:ext cx="8915400" cy="5035419"/>
          </a:xfrm>
          <a:prstGeom prst="rect">
            <a:avLst/>
          </a:prstGeom>
        </p:spPr>
      </p:pic>
    </p:spTree>
    <p:extLst>
      <p:ext uri="{BB962C8B-B14F-4D97-AF65-F5344CB8AC3E}">
        <p14:creationId xmlns:p14="http://schemas.microsoft.com/office/powerpoint/2010/main" val="387499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IN" sz="3000" b="1" dirty="0">
                <a:solidFill>
                  <a:schemeClr val="bg1"/>
                </a:solidFill>
                <a:ea typeface="Verdana" panose="020B0604030504040204" pitchFamily="34" charset="0"/>
              </a:rPr>
              <a:t>Topology</a:t>
            </a:r>
            <a:endParaRPr lang="en-US" sz="3000" dirty="0"/>
          </a:p>
        </p:txBody>
      </p:sp>
      <p:sp>
        <p:nvSpPr>
          <p:cNvPr id="3" name="Text Placeholder 2"/>
          <p:cNvSpPr>
            <a:spLocks noGrp="1"/>
          </p:cNvSpPr>
          <p:nvPr>
            <p:ph type="body" sz="half" idx="1"/>
          </p:nvPr>
        </p:nvSpPr>
        <p:spPr>
          <a:xfrm>
            <a:off x="228600" y="990600"/>
            <a:ext cx="8686800" cy="4525963"/>
          </a:xfrm>
        </p:spPr>
        <p:txBody>
          <a:bodyPr>
            <a:normAutofit fontScale="77500" lnSpcReduction="20000"/>
          </a:bodyPr>
          <a:lstStyle/>
          <a:p>
            <a:pPr algn="just"/>
            <a:r>
              <a:rPr lang="en-US" sz="2800" dirty="0"/>
              <a:t>The </a:t>
            </a:r>
            <a:r>
              <a:rPr lang="en-US" sz="2800" b="1" dirty="0"/>
              <a:t>topology</a:t>
            </a:r>
            <a:r>
              <a:rPr lang="en-US" sz="2800" dirty="0"/>
              <a:t> of a network is the geometric representation of the relationship of all the links and linking devices (usually called nodes) to one another</a:t>
            </a:r>
            <a:r>
              <a:rPr lang="en-US" sz="2800" b="1" i="1" dirty="0"/>
              <a:t>.</a:t>
            </a:r>
          </a:p>
          <a:p>
            <a:pPr algn="just"/>
            <a:r>
              <a:rPr lang="en-US" sz="2400" b="1" i="1" u="none" strike="noStrike" baseline="0" dirty="0">
                <a:solidFill>
                  <a:srgbClr val="00FFFF"/>
                </a:solidFill>
                <a:latin typeface="Times-BoldItalic"/>
              </a:rPr>
              <a:t> Physical Topology</a:t>
            </a:r>
          </a:p>
          <a:p>
            <a:pPr marL="0" indent="0" algn="just">
              <a:buNone/>
            </a:pPr>
            <a:r>
              <a:rPr lang="en-US" sz="1600" b="1" i="1" u="none" strike="noStrike" baseline="0" dirty="0">
                <a:solidFill>
                  <a:srgbClr val="00FFFF"/>
                </a:solidFill>
                <a:latin typeface="Times-BoldItalic"/>
              </a:rPr>
              <a:t> </a:t>
            </a:r>
            <a:r>
              <a:rPr lang="en-US" sz="2800" dirty="0">
                <a:latin typeface="Times New Roman" panose="02020603050405020304" pitchFamily="18" charset="0"/>
                <a:cs typeface="Times New Roman" panose="02020603050405020304" pitchFamily="18" charset="0"/>
              </a:rPr>
              <a:t>The term physical topology refers to the way in which a network is laid out physically.</a:t>
            </a:r>
          </a:p>
          <a:p>
            <a:pPr marL="0" indent="0">
              <a:lnSpc>
                <a:spcPct val="160000"/>
              </a:lnSpc>
              <a:buNone/>
            </a:pPr>
            <a:r>
              <a:rPr lang="en-US" sz="2600" b="1" dirty="0">
                <a:latin typeface="+mj-lt"/>
              </a:rPr>
              <a:t>Types of topology:</a:t>
            </a:r>
          </a:p>
          <a:p>
            <a:pPr marL="514350" indent="-514350">
              <a:lnSpc>
                <a:spcPct val="160000"/>
              </a:lnSpc>
              <a:buFont typeface="+mj-lt"/>
              <a:buAutoNum type="arabicPeriod"/>
            </a:pPr>
            <a:r>
              <a:rPr lang="en-US" sz="2600" dirty="0">
                <a:latin typeface="+mj-lt"/>
              </a:rPr>
              <a:t>     </a:t>
            </a:r>
            <a:r>
              <a:rPr lang="en-US" sz="2800" dirty="0"/>
              <a:t>Mesh Topology</a:t>
            </a:r>
          </a:p>
          <a:p>
            <a:pPr marL="514350" indent="-514350">
              <a:lnSpc>
                <a:spcPct val="160000"/>
              </a:lnSpc>
              <a:buFont typeface="+mj-lt"/>
              <a:buAutoNum type="arabicPeriod"/>
            </a:pPr>
            <a:r>
              <a:rPr lang="en-US" sz="2800" dirty="0">
                <a:latin typeface="+mj-lt"/>
              </a:rPr>
              <a:t>     </a:t>
            </a:r>
            <a:r>
              <a:rPr lang="en-US" sz="2800" dirty="0"/>
              <a:t>Star Topology</a:t>
            </a:r>
          </a:p>
          <a:p>
            <a:pPr marL="514350" indent="-514350">
              <a:lnSpc>
                <a:spcPct val="160000"/>
              </a:lnSpc>
              <a:buFont typeface="+mj-lt"/>
              <a:buAutoNum type="arabicPeriod"/>
            </a:pPr>
            <a:r>
              <a:rPr lang="en-US" sz="2800" dirty="0">
                <a:latin typeface="+mj-lt"/>
              </a:rPr>
              <a:t>     </a:t>
            </a:r>
            <a:r>
              <a:rPr lang="en-US" sz="2800" dirty="0"/>
              <a:t>Bus Topology</a:t>
            </a:r>
          </a:p>
          <a:p>
            <a:pPr marL="514350" indent="-514350">
              <a:lnSpc>
                <a:spcPct val="160000"/>
              </a:lnSpc>
              <a:buFont typeface="+mj-lt"/>
              <a:buAutoNum type="arabicPeriod"/>
            </a:pPr>
            <a:r>
              <a:rPr lang="en-US" sz="2800" dirty="0">
                <a:latin typeface="+mj-lt"/>
              </a:rPr>
              <a:t>     </a:t>
            </a:r>
            <a:r>
              <a:rPr lang="en-US" sz="2800" dirty="0"/>
              <a:t>Ring Topology</a:t>
            </a:r>
            <a:endParaRPr lang="en-US" sz="2600" dirty="0">
              <a:latin typeface="+mj-lt"/>
            </a:endParaRPr>
          </a:p>
        </p:txBody>
      </p:sp>
      <p:pic>
        <p:nvPicPr>
          <p:cNvPr id="4" name="Picture 3">
            <a:extLst>
              <a:ext uri="{FF2B5EF4-FFF2-40B4-BE49-F238E27FC236}">
                <a16:creationId xmlns:a16="http://schemas.microsoft.com/office/drawing/2014/main" id="{806BC84C-6DB2-45E4-6578-E476110A0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87351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92AE5-CB2F-95AB-5836-81F5ED832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4" name="Picture 3">
            <a:extLst>
              <a:ext uri="{FF2B5EF4-FFF2-40B4-BE49-F238E27FC236}">
                <a16:creationId xmlns:a16="http://schemas.microsoft.com/office/drawing/2014/main" id="{FF4E761F-EBA8-71C9-90E1-F4A1E9E08E6A}"/>
              </a:ext>
            </a:extLst>
          </p:cNvPr>
          <p:cNvPicPr>
            <a:picLocks noChangeAspect="1"/>
          </p:cNvPicPr>
          <p:nvPr/>
        </p:nvPicPr>
        <p:blipFill>
          <a:blip r:embed="rId3"/>
          <a:stretch>
            <a:fillRect/>
          </a:stretch>
        </p:blipFill>
        <p:spPr>
          <a:xfrm>
            <a:off x="0" y="990600"/>
            <a:ext cx="8991600" cy="4724400"/>
          </a:xfrm>
          <a:prstGeom prst="rect">
            <a:avLst/>
          </a:prstGeom>
        </p:spPr>
      </p:pic>
    </p:spTree>
    <p:extLst>
      <p:ext uri="{BB962C8B-B14F-4D97-AF65-F5344CB8AC3E}">
        <p14:creationId xmlns:p14="http://schemas.microsoft.com/office/powerpoint/2010/main" val="21097989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92AE5-CB2F-95AB-5836-81F5ED832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7" name="Picture 6">
            <a:extLst>
              <a:ext uri="{FF2B5EF4-FFF2-40B4-BE49-F238E27FC236}">
                <a16:creationId xmlns:a16="http://schemas.microsoft.com/office/drawing/2014/main" id="{C8E76E15-450C-9291-9D40-E003620D4108}"/>
              </a:ext>
            </a:extLst>
          </p:cNvPr>
          <p:cNvPicPr>
            <a:picLocks noChangeAspect="1"/>
          </p:cNvPicPr>
          <p:nvPr/>
        </p:nvPicPr>
        <p:blipFill>
          <a:blip r:embed="rId3"/>
          <a:stretch>
            <a:fillRect/>
          </a:stretch>
        </p:blipFill>
        <p:spPr>
          <a:xfrm>
            <a:off x="152400" y="909585"/>
            <a:ext cx="8763000" cy="4805415"/>
          </a:xfrm>
          <a:prstGeom prst="rect">
            <a:avLst/>
          </a:prstGeom>
        </p:spPr>
      </p:pic>
    </p:spTree>
    <p:extLst>
      <p:ext uri="{BB962C8B-B14F-4D97-AF65-F5344CB8AC3E}">
        <p14:creationId xmlns:p14="http://schemas.microsoft.com/office/powerpoint/2010/main" val="2224068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1AA8-3344-4520-ABEF-4F40321A9341}"/>
              </a:ext>
            </a:extLst>
          </p:cNvPr>
          <p:cNvSpPr>
            <a:spLocks noGrp="1"/>
          </p:cNvSpPr>
          <p:nvPr>
            <p:ph type="title"/>
          </p:nvPr>
        </p:nvSpPr>
        <p:spPr/>
        <p:txBody>
          <a:bodyPr>
            <a:normAutofit fontScale="90000"/>
          </a:bodyPr>
          <a:lstStyle/>
          <a:p>
            <a:r>
              <a:rPr lang="en-US" b="1" i="0" dirty="0">
                <a:solidFill>
                  <a:schemeClr val="bg1"/>
                </a:solidFill>
                <a:effectLst/>
                <a:latin typeface="system-ui"/>
              </a:rPr>
              <a:t>Radio Waves</a:t>
            </a:r>
            <a:br>
              <a:rPr lang="en-US" b="0" i="0" dirty="0">
                <a:solidFill>
                  <a:srgbClr val="212529"/>
                </a:solidFill>
                <a:effectLst/>
                <a:latin typeface="system-ui"/>
              </a:rPr>
            </a:br>
            <a:endParaRPr lang="en-US" dirty="0"/>
          </a:p>
        </p:txBody>
      </p:sp>
      <p:sp>
        <p:nvSpPr>
          <p:cNvPr id="3" name="Content Placeholder 2">
            <a:extLst>
              <a:ext uri="{FF2B5EF4-FFF2-40B4-BE49-F238E27FC236}">
                <a16:creationId xmlns:a16="http://schemas.microsoft.com/office/drawing/2014/main" id="{9DE438CA-6F85-4611-966B-F5129A038DE3}"/>
              </a:ext>
            </a:extLst>
          </p:cNvPr>
          <p:cNvSpPr>
            <a:spLocks noGrp="1"/>
          </p:cNvSpPr>
          <p:nvPr>
            <p:ph idx="1"/>
          </p:nvPr>
        </p:nvSpPr>
        <p:spPr>
          <a:xfrm>
            <a:off x="457200" y="1143000"/>
            <a:ext cx="8229600" cy="5029200"/>
          </a:xfrm>
        </p:spPr>
        <p:txBody>
          <a:bodyPr>
            <a:normAutofit fontScale="70000" lnSpcReduction="20000"/>
          </a:bodyPr>
          <a:lstStyle/>
          <a:p>
            <a:pPr algn="just">
              <a:lnSpc>
                <a:spcPct val="160000"/>
              </a:lnSpc>
              <a:buFont typeface="Arial" panose="020B0604020202020204" pitchFamily="34" charset="0"/>
              <a:buChar char="•"/>
            </a:pPr>
            <a:r>
              <a:rPr lang="en-US" b="0" i="0" dirty="0">
                <a:solidFill>
                  <a:srgbClr val="000000"/>
                </a:solidFill>
                <a:effectLst/>
                <a:latin typeface="inter-regular"/>
              </a:rPr>
              <a:t>Radio waves are the electromagnetic waves that are transmitted in all the directions of free space.</a:t>
            </a:r>
          </a:p>
          <a:p>
            <a:pPr algn="just">
              <a:lnSpc>
                <a:spcPct val="160000"/>
              </a:lnSpc>
              <a:buFont typeface="Arial" panose="020B0604020202020204" pitchFamily="34" charset="0"/>
              <a:buChar char="•"/>
            </a:pPr>
            <a:r>
              <a:rPr lang="en-US" b="0" i="0" dirty="0">
                <a:solidFill>
                  <a:srgbClr val="000000"/>
                </a:solidFill>
                <a:effectLst/>
                <a:latin typeface="inter-regular"/>
              </a:rPr>
              <a:t>Radio waves are omnidirectional, i.e., the signals are propagated in all the directions.</a:t>
            </a:r>
          </a:p>
          <a:p>
            <a:pPr algn="just">
              <a:lnSpc>
                <a:spcPct val="160000"/>
              </a:lnSpc>
              <a:buFont typeface="Arial" panose="020B0604020202020204" pitchFamily="34" charset="0"/>
              <a:buChar char="•"/>
            </a:pPr>
            <a:r>
              <a:rPr lang="en-US" b="0" i="0" dirty="0">
                <a:solidFill>
                  <a:srgbClr val="000000"/>
                </a:solidFill>
                <a:effectLst/>
                <a:latin typeface="inter-regular"/>
              </a:rPr>
              <a:t>The range in frequencies of radio waves is from 3Khz to 1 </a:t>
            </a:r>
            <a:r>
              <a:rPr lang="en-US" b="0" i="0" dirty="0" err="1">
                <a:solidFill>
                  <a:srgbClr val="000000"/>
                </a:solidFill>
                <a:effectLst/>
                <a:latin typeface="inter-regular"/>
              </a:rPr>
              <a:t>Ghz.</a:t>
            </a:r>
            <a:endParaRPr lang="en-US" b="0" i="0" dirty="0">
              <a:solidFill>
                <a:srgbClr val="000000"/>
              </a:solidFill>
              <a:effectLst/>
              <a:latin typeface="inter-regular"/>
            </a:endParaRPr>
          </a:p>
          <a:p>
            <a:pPr algn="just">
              <a:lnSpc>
                <a:spcPct val="160000"/>
              </a:lnSpc>
              <a:buFont typeface="Arial" panose="020B0604020202020204" pitchFamily="34" charset="0"/>
              <a:buChar char="•"/>
            </a:pPr>
            <a:r>
              <a:rPr lang="en-US" b="0" i="0" dirty="0">
                <a:solidFill>
                  <a:srgbClr val="000000"/>
                </a:solidFill>
                <a:effectLst/>
                <a:latin typeface="inter-regular"/>
              </a:rPr>
              <a:t>In the case of radio waves, the sending and receiving antenna are not aligned.</a:t>
            </a:r>
          </a:p>
          <a:p>
            <a:pPr algn="just">
              <a:lnSpc>
                <a:spcPct val="160000"/>
              </a:lnSpc>
              <a:buFont typeface="Arial" panose="020B0604020202020204" pitchFamily="34" charset="0"/>
              <a:buChar char="•"/>
            </a:pPr>
            <a:r>
              <a:rPr lang="en-US" b="0" i="0" dirty="0">
                <a:solidFill>
                  <a:srgbClr val="000000"/>
                </a:solidFill>
                <a:effectLst/>
                <a:latin typeface="inter-regular"/>
              </a:rPr>
              <a:t>An example of the radio wave is </a:t>
            </a:r>
            <a:r>
              <a:rPr lang="en-US" b="1" i="0" dirty="0">
                <a:solidFill>
                  <a:srgbClr val="000000"/>
                </a:solidFill>
                <a:effectLst/>
                <a:latin typeface="inter-bold"/>
              </a:rPr>
              <a:t>FM radio</a:t>
            </a:r>
            <a:r>
              <a:rPr lang="en-US" b="0" i="0" dirty="0">
                <a:solidFill>
                  <a:srgbClr val="000000"/>
                </a:solidFill>
                <a:effectLst/>
                <a:latin typeface="inter-regular"/>
              </a:rPr>
              <a:t>.</a:t>
            </a:r>
          </a:p>
          <a:p>
            <a:endParaRPr lang="en-US" dirty="0"/>
          </a:p>
        </p:txBody>
      </p:sp>
      <p:pic>
        <p:nvPicPr>
          <p:cNvPr id="4" name="Picture 3">
            <a:extLst>
              <a:ext uri="{FF2B5EF4-FFF2-40B4-BE49-F238E27FC236}">
                <a16:creationId xmlns:a16="http://schemas.microsoft.com/office/drawing/2014/main" id="{25977B31-41C9-144A-5C99-7469C31238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602646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9C767B-404A-0E59-96BE-F287F0939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10" name="Picture 9">
            <a:extLst>
              <a:ext uri="{FF2B5EF4-FFF2-40B4-BE49-F238E27FC236}">
                <a16:creationId xmlns:a16="http://schemas.microsoft.com/office/drawing/2014/main" id="{974DA8EE-F0DB-75E5-7041-0DDCE9ACA4DE}"/>
              </a:ext>
            </a:extLst>
          </p:cNvPr>
          <p:cNvPicPr>
            <a:picLocks noChangeAspect="1"/>
          </p:cNvPicPr>
          <p:nvPr/>
        </p:nvPicPr>
        <p:blipFill>
          <a:blip r:embed="rId3"/>
          <a:stretch>
            <a:fillRect/>
          </a:stretch>
        </p:blipFill>
        <p:spPr>
          <a:xfrm>
            <a:off x="533400" y="909585"/>
            <a:ext cx="7696200" cy="4805415"/>
          </a:xfrm>
          <a:prstGeom prst="rect">
            <a:avLst/>
          </a:prstGeom>
        </p:spPr>
      </p:pic>
    </p:spTree>
    <p:extLst>
      <p:ext uri="{BB962C8B-B14F-4D97-AF65-F5344CB8AC3E}">
        <p14:creationId xmlns:p14="http://schemas.microsoft.com/office/powerpoint/2010/main" val="5523960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35CB-269B-4476-987D-37EDED46A3F2}"/>
              </a:ext>
            </a:extLst>
          </p:cNvPr>
          <p:cNvSpPr>
            <a:spLocks noGrp="1"/>
          </p:cNvSpPr>
          <p:nvPr>
            <p:ph type="title"/>
          </p:nvPr>
        </p:nvSpPr>
        <p:spPr>
          <a:xfrm>
            <a:off x="457200" y="274638"/>
            <a:ext cx="8229600" cy="563562"/>
          </a:xfrm>
        </p:spPr>
        <p:txBody>
          <a:bodyPr>
            <a:normAutofit fontScale="90000"/>
          </a:bodyPr>
          <a:lstStyle/>
          <a:p>
            <a:r>
              <a:rPr lang="en-US" b="1" i="0" dirty="0">
                <a:solidFill>
                  <a:schemeClr val="bg1"/>
                </a:solidFill>
                <a:effectLst/>
                <a:latin typeface="inter-bold"/>
              </a:rPr>
              <a:t>Applications of Radio waves</a:t>
            </a:r>
            <a:endParaRPr lang="en-US" dirty="0">
              <a:solidFill>
                <a:schemeClr val="bg1"/>
              </a:solidFill>
            </a:endParaRPr>
          </a:p>
        </p:txBody>
      </p:sp>
      <p:sp>
        <p:nvSpPr>
          <p:cNvPr id="3" name="Content Placeholder 2">
            <a:extLst>
              <a:ext uri="{FF2B5EF4-FFF2-40B4-BE49-F238E27FC236}">
                <a16:creationId xmlns:a16="http://schemas.microsoft.com/office/drawing/2014/main" id="{654427AE-4EE5-4468-A146-3C75FF7F8578}"/>
              </a:ext>
            </a:extLst>
          </p:cNvPr>
          <p:cNvSpPr>
            <a:spLocks noGrp="1"/>
          </p:cNvSpPr>
          <p:nvPr>
            <p:ph idx="1"/>
          </p:nvPr>
        </p:nvSpPr>
        <p:spPr>
          <a:xfrm>
            <a:off x="457200" y="1066800"/>
            <a:ext cx="8229600" cy="5059363"/>
          </a:xfrm>
        </p:spPr>
        <p:txBody>
          <a:bodyPr/>
          <a:lstStyle/>
          <a:p>
            <a:pPr algn="just">
              <a:lnSpc>
                <a:spcPct val="150000"/>
              </a:lnSpc>
              <a:buFont typeface="Arial" panose="020B0604020202020204" pitchFamily="34" charset="0"/>
              <a:buChar char="•"/>
            </a:pPr>
            <a:r>
              <a:rPr lang="en-US" b="0" i="0" dirty="0">
                <a:solidFill>
                  <a:srgbClr val="000000"/>
                </a:solidFill>
                <a:effectLst/>
                <a:latin typeface="inter-regular"/>
              </a:rPr>
              <a:t>A Radio wave is useful for multicasting when there is one sender and many receivers.</a:t>
            </a:r>
          </a:p>
          <a:p>
            <a:pPr algn="just">
              <a:lnSpc>
                <a:spcPct val="150000"/>
              </a:lnSpc>
              <a:buFont typeface="Arial" panose="020B0604020202020204" pitchFamily="34" charset="0"/>
              <a:buChar char="•"/>
            </a:pPr>
            <a:r>
              <a:rPr lang="en-US" b="0" i="0" dirty="0">
                <a:solidFill>
                  <a:srgbClr val="000000"/>
                </a:solidFill>
                <a:effectLst/>
                <a:latin typeface="inter-regular"/>
              </a:rPr>
              <a:t>An FM radio, television, cordless phones are examples of a radio wave.</a:t>
            </a:r>
          </a:p>
          <a:p>
            <a:endParaRPr lang="en-US" dirty="0"/>
          </a:p>
        </p:txBody>
      </p:sp>
      <p:pic>
        <p:nvPicPr>
          <p:cNvPr id="4" name="Picture 3">
            <a:extLst>
              <a:ext uri="{FF2B5EF4-FFF2-40B4-BE49-F238E27FC236}">
                <a16:creationId xmlns:a16="http://schemas.microsoft.com/office/drawing/2014/main" id="{C29C767B-404A-0E59-96BE-F287F0939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5770358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A916-C5C5-46E8-8A04-6438064305D0}"/>
              </a:ext>
            </a:extLst>
          </p:cNvPr>
          <p:cNvSpPr>
            <a:spLocks noGrp="1"/>
          </p:cNvSpPr>
          <p:nvPr>
            <p:ph type="title"/>
          </p:nvPr>
        </p:nvSpPr>
        <p:spPr>
          <a:xfrm>
            <a:off x="457200" y="533400"/>
            <a:ext cx="8229600" cy="381000"/>
          </a:xfrm>
        </p:spPr>
        <p:txBody>
          <a:bodyPr>
            <a:normAutofit fontScale="90000"/>
          </a:bodyPr>
          <a:lstStyle/>
          <a:p>
            <a:r>
              <a:rPr lang="en-US" sz="3100" b="1" i="0" dirty="0">
                <a:solidFill>
                  <a:schemeClr val="bg1"/>
                </a:solidFill>
                <a:effectLst/>
                <a:latin typeface="Roboto" panose="020B0604020202020204" pitchFamily="2" charset="0"/>
              </a:rPr>
              <a:t>Advantages and Disadvantages of Radio Transmission</a:t>
            </a:r>
            <a:br>
              <a:rPr lang="en-US" b="0" i="0" dirty="0">
                <a:solidFill>
                  <a:srgbClr val="222426"/>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343A9580-71A3-42DE-B356-8706B6197269}"/>
              </a:ext>
            </a:extLst>
          </p:cNvPr>
          <p:cNvSpPr>
            <a:spLocks noGrp="1"/>
          </p:cNvSpPr>
          <p:nvPr>
            <p:ph idx="1"/>
          </p:nvPr>
        </p:nvSpPr>
        <p:spPr>
          <a:xfrm>
            <a:off x="228600" y="990600"/>
            <a:ext cx="8915400" cy="5135563"/>
          </a:xfrm>
        </p:spPr>
        <p:txBody>
          <a:bodyPr>
            <a:normAutofit fontScale="62500" lnSpcReduction="20000"/>
          </a:bodyPr>
          <a:lstStyle/>
          <a:p>
            <a:pPr marL="0" indent="0" algn="l">
              <a:lnSpc>
                <a:spcPct val="170000"/>
              </a:lnSpc>
              <a:buNone/>
            </a:pPr>
            <a:r>
              <a:rPr lang="en-US" b="1" i="0" dirty="0">
                <a:solidFill>
                  <a:srgbClr val="222426"/>
                </a:solidFill>
                <a:effectLst/>
                <a:latin typeface="Roboto" panose="020B0604020202020204" pitchFamily="2" charset="0"/>
              </a:rPr>
              <a:t>Advantages :</a:t>
            </a:r>
            <a:endParaRPr lang="en-US" b="0" i="0" dirty="0">
              <a:solidFill>
                <a:srgbClr val="222426"/>
              </a:solidFill>
              <a:effectLst/>
              <a:latin typeface="Roboto" panose="020B0604020202020204" pitchFamily="2" charset="0"/>
            </a:endParaRPr>
          </a:p>
          <a:p>
            <a:pPr algn="l">
              <a:lnSpc>
                <a:spcPct val="170000"/>
              </a:lnSpc>
              <a:buFont typeface="+mj-lt"/>
              <a:buAutoNum type="arabicPeriod"/>
            </a:pPr>
            <a:r>
              <a:rPr lang="en-US" b="0" i="0" dirty="0">
                <a:solidFill>
                  <a:srgbClr val="222426"/>
                </a:solidFill>
                <a:effectLst/>
                <a:latin typeface="Roboto" panose="020B0604020202020204" pitchFamily="2" charset="0"/>
              </a:rPr>
              <a:t>Radio waves are mainly used for </a:t>
            </a:r>
            <a:r>
              <a:rPr lang="en-US" b="1" i="0" u="none" strike="noStrike" dirty="0">
                <a:solidFill>
                  <a:srgbClr val="7DC246"/>
                </a:solidFill>
                <a:effectLst/>
                <a:latin typeface="Roboto" panose="020B0604020202020204" pitchFamily="2" charset="0"/>
                <a:hlinkClick r:id="rId2"/>
              </a:rPr>
              <a:t>Wide Area Networks (WAN)</a:t>
            </a:r>
            <a:r>
              <a:rPr lang="en-US" b="0" i="0" dirty="0">
                <a:solidFill>
                  <a:srgbClr val="222426"/>
                </a:solidFill>
                <a:effectLst/>
                <a:latin typeface="Roboto" panose="020B0604020202020204" pitchFamily="2" charset="0"/>
              </a:rPr>
              <a:t> for example: Mobile networks.</a:t>
            </a:r>
          </a:p>
          <a:p>
            <a:pPr algn="l">
              <a:lnSpc>
                <a:spcPct val="170000"/>
              </a:lnSpc>
              <a:buFont typeface="+mj-lt"/>
              <a:buAutoNum type="arabicPeriod"/>
            </a:pPr>
            <a:r>
              <a:rPr lang="en-US" b="0" i="0" dirty="0">
                <a:solidFill>
                  <a:srgbClr val="222426"/>
                </a:solidFill>
                <a:effectLst/>
                <a:latin typeface="Roboto" panose="020B0604020202020204" pitchFamily="2" charset="0"/>
              </a:rPr>
              <a:t>Suitable for longer distance communications.</a:t>
            </a:r>
          </a:p>
          <a:p>
            <a:pPr algn="l">
              <a:lnSpc>
                <a:spcPct val="170000"/>
              </a:lnSpc>
              <a:buFont typeface="+mj-lt"/>
              <a:buAutoNum type="arabicPeriod"/>
            </a:pPr>
            <a:r>
              <a:rPr lang="en-US" b="0" i="0" dirty="0">
                <a:solidFill>
                  <a:srgbClr val="222426"/>
                </a:solidFill>
                <a:effectLst/>
                <a:latin typeface="Roboto" panose="020B0604020202020204" pitchFamily="2" charset="0"/>
              </a:rPr>
              <a:t>Signals can penetrate walls.</a:t>
            </a:r>
          </a:p>
          <a:p>
            <a:pPr algn="l">
              <a:lnSpc>
                <a:spcPct val="170000"/>
              </a:lnSpc>
              <a:buFont typeface="+mj-lt"/>
              <a:buAutoNum type="arabicPeriod"/>
            </a:pPr>
            <a:r>
              <a:rPr lang="en-US" b="0" i="0" dirty="0">
                <a:solidFill>
                  <a:srgbClr val="222426"/>
                </a:solidFill>
                <a:effectLst/>
                <a:latin typeface="Roboto" panose="020B0604020202020204" pitchFamily="2" charset="0"/>
              </a:rPr>
              <a:t>Higher data transmission rate compared to other transmission mediums.</a:t>
            </a:r>
          </a:p>
          <a:p>
            <a:pPr algn="l">
              <a:lnSpc>
                <a:spcPct val="170000"/>
              </a:lnSpc>
            </a:pPr>
            <a:r>
              <a:rPr lang="en-US" b="1" i="0" dirty="0">
                <a:solidFill>
                  <a:srgbClr val="222426"/>
                </a:solidFill>
                <a:effectLst/>
                <a:latin typeface="Roboto" panose="020B0604020202020204" pitchFamily="2" charset="0"/>
              </a:rPr>
              <a:t>Disadvantages :</a:t>
            </a:r>
            <a:endParaRPr lang="en-US" b="0" i="0" dirty="0">
              <a:solidFill>
                <a:srgbClr val="222426"/>
              </a:solidFill>
              <a:effectLst/>
              <a:latin typeface="Roboto" panose="020B0604020202020204" pitchFamily="2" charset="0"/>
            </a:endParaRPr>
          </a:p>
          <a:p>
            <a:pPr algn="l">
              <a:lnSpc>
                <a:spcPct val="170000"/>
              </a:lnSpc>
              <a:buFont typeface="+mj-lt"/>
              <a:buAutoNum type="arabicPeriod"/>
            </a:pPr>
            <a:r>
              <a:rPr lang="en-US" b="0" i="0" dirty="0">
                <a:solidFill>
                  <a:srgbClr val="222426"/>
                </a:solidFill>
                <a:effectLst/>
                <a:latin typeface="Roboto" panose="020B0604020202020204" pitchFamily="2" charset="0"/>
              </a:rPr>
              <a:t>Waves are omnidirectional so faces interference from other signals of same frequency so disturbance can be there.</a:t>
            </a:r>
          </a:p>
          <a:p>
            <a:pPr algn="l">
              <a:lnSpc>
                <a:spcPct val="170000"/>
              </a:lnSpc>
              <a:buFont typeface="+mj-lt"/>
              <a:buAutoNum type="arabicPeriod"/>
            </a:pPr>
            <a:r>
              <a:rPr lang="en-US" b="0" i="0" dirty="0">
                <a:solidFill>
                  <a:srgbClr val="222426"/>
                </a:solidFill>
                <a:effectLst/>
                <a:latin typeface="Roboto" panose="020B0604020202020204" pitchFamily="2" charset="0"/>
              </a:rPr>
              <a:t>Not possible to isolate the communication inside the building.</a:t>
            </a:r>
          </a:p>
          <a:p>
            <a:endParaRPr lang="en-US" dirty="0"/>
          </a:p>
        </p:txBody>
      </p:sp>
      <p:pic>
        <p:nvPicPr>
          <p:cNvPr id="4" name="Picture 3">
            <a:extLst>
              <a:ext uri="{FF2B5EF4-FFF2-40B4-BE49-F238E27FC236}">
                <a16:creationId xmlns:a16="http://schemas.microsoft.com/office/drawing/2014/main" id="{9542A6A2-06AF-A2B4-C04F-5D4A882A9C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20866894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6C54-053F-4687-B048-5928BE73BB5F}"/>
              </a:ext>
            </a:extLst>
          </p:cNvPr>
          <p:cNvSpPr>
            <a:spLocks noGrp="1"/>
          </p:cNvSpPr>
          <p:nvPr>
            <p:ph type="title"/>
          </p:nvPr>
        </p:nvSpPr>
        <p:spPr/>
        <p:txBody>
          <a:bodyPr>
            <a:normAutofit fontScale="90000"/>
          </a:bodyPr>
          <a:lstStyle/>
          <a:p>
            <a:r>
              <a:rPr lang="en-US" b="1" i="0" dirty="0">
                <a:solidFill>
                  <a:schemeClr val="bg1"/>
                </a:solidFill>
                <a:effectLst/>
                <a:latin typeface="erdana"/>
              </a:rPr>
              <a:t>Microwaves</a:t>
            </a:r>
            <a:br>
              <a:rPr lang="en-US" b="0" i="0" dirty="0">
                <a:solidFill>
                  <a:srgbClr val="610B38"/>
                </a:solidFill>
                <a:effectLst/>
                <a:latin typeface="erdana"/>
              </a:rPr>
            </a:br>
            <a:endParaRPr lang="en-US" dirty="0"/>
          </a:p>
        </p:txBody>
      </p:sp>
      <p:sp>
        <p:nvSpPr>
          <p:cNvPr id="3" name="Content Placeholder 2">
            <a:extLst>
              <a:ext uri="{FF2B5EF4-FFF2-40B4-BE49-F238E27FC236}">
                <a16:creationId xmlns:a16="http://schemas.microsoft.com/office/drawing/2014/main" id="{46223AB1-73E8-40DB-9C48-BCB6FFAACA53}"/>
              </a:ext>
            </a:extLst>
          </p:cNvPr>
          <p:cNvSpPr>
            <a:spLocks noGrp="1"/>
          </p:cNvSpPr>
          <p:nvPr>
            <p:ph idx="1"/>
          </p:nvPr>
        </p:nvSpPr>
        <p:spPr>
          <a:xfrm>
            <a:off x="457200" y="1143000"/>
            <a:ext cx="8229600" cy="4983163"/>
          </a:xfrm>
        </p:spPr>
        <p:txBody>
          <a:bodyPr/>
          <a:lstStyle/>
          <a:p>
            <a:pPr marL="0" indent="0">
              <a:buNone/>
            </a:pPr>
            <a:r>
              <a:rPr lang="en-US" b="0" i="0" dirty="0">
                <a:solidFill>
                  <a:srgbClr val="333333"/>
                </a:solidFill>
                <a:effectLst/>
                <a:latin typeface="inter-regular"/>
              </a:rPr>
              <a:t>Microwaves are of two types:</a:t>
            </a:r>
          </a:p>
          <a:p>
            <a:pPr marL="514350" indent="-514350" algn="just">
              <a:buFont typeface="+mj-lt"/>
              <a:buAutoNum type="arabicPeriod"/>
            </a:pPr>
            <a:r>
              <a:rPr lang="en-US" b="0" i="0" dirty="0">
                <a:solidFill>
                  <a:srgbClr val="000000"/>
                </a:solidFill>
                <a:effectLst/>
                <a:latin typeface="inter-regular"/>
              </a:rPr>
              <a:t>Terrestrial microwave</a:t>
            </a:r>
          </a:p>
          <a:p>
            <a:pPr marL="514350" indent="-514350" algn="just">
              <a:buFont typeface="+mj-lt"/>
              <a:buAutoNum type="arabicPeriod"/>
            </a:pPr>
            <a:r>
              <a:rPr lang="en-US" b="0" i="0" dirty="0">
                <a:solidFill>
                  <a:srgbClr val="000000"/>
                </a:solidFill>
                <a:effectLst/>
                <a:latin typeface="inter-regular"/>
              </a:rPr>
              <a:t>Satellite microwave communication.</a:t>
            </a:r>
          </a:p>
          <a:p>
            <a:pPr marL="0" indent="0">
              <a:buNone/>
            </a:pPr>
            <a:endParaRPr lang="en-US" dirty="0"/>
          </a:p>
        </p:txBody>
      </p:sp>
      <p:pic>
        <p:nvPicPr>
          <p:cNvPr id="4" name="Picture 3">
            <a:extLst>
              <a:ext uri="{FF2B5EF4-FFF2-40B4-BE49-F238E27FC236}">
                <a16:creationId xmlns:a16="http://schemas.microsoft.com/office/drawing/2014/main" id="{9A469992-27AF-C7AE-41AB-B511BC0835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4224754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6C54-053F-4687-B048-5928BE73BB5F}"/>
              </a:ext>
            </a:extLst>
          </p:cNvPr>
          <p:cNvSpPr>
            <a:spLocks noGrp="1"/>
          </p:cNvSpPr>
          <p:nvPr>
            <p:ph type="title"/>
          </p:nvPr>
        </p:nvSpPr>
        <p:spPr/>
        <p:txBody>
          <a:bodyPr>
            <a:normAutofit fontScale="90000"/>
          </a:bodyPr>
          <a:lstStyle/>
          <a:p>
            <a:r>
              <a:rPr lang="en-US" b="1" i="0" dirty="0">
                <a:solidFill>
                  <a:schemeClr val="bg1"/>
                </a:solidFill>
                <a:effectLst/>
                <a:latin typeface="erdana"/>
              </a:rPr>
              <a:t>Microwaves</a:t>
            </a:r>
            <a:br>
              <a:rPr lang="en-US" b="0" i="0" dirty="0">
                <a:solidFill>
                  <a:srgbClr val="610B38"/>
                </a:solidFill>
                <a:effectLst/>
                <a:latin typeface="erdana"/>
              </a:rPr>
            </a:br>
            <a:endParaRPr lang="en-US" dirty="0"/>
          </a:p>
        </p:txBody>
      </p:sp>
      <p:pic>
        <p:nvPicPr>
          <p:cNvPr id="4" name="Picture 3">
            <a:extLst>
              <a:ext uri="{FF2B5EF4-FFF2-40B4-BE49-F238E27FC236}">
                <a16:creationId xmlns:a16="http://schemas.microsoft.com/office/drawing/2014/main" id="{9A469992-27AF-C7AE-41AB-B511BC0835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pic>
        <p:nvPicPr>
          <p:cNvPr id="8" name="Picture 7">
            <a:extLst>
              <a:ext uri="{FF2B5EF4-FFF2-40B4-BE49-F238E27FC236}">
                <a16:creationId xmlns:a16="http://schemas.microsoft.com/office/drawing/2014/main" id="{4399C6B9-13FA-A201-1511-9E4BA8292059}"/>
              </a:ext>
            </a:extLst>
          </p:cNvPr>
          <p:cNvPicPr>
            <a:picLocks noChangeAspect="1"/>
          </p:cNvPicPr>
          <p:nvPr/>
        </p:nvPicPr>
        <p:blipFill>
          <a:blip r:embed="rId3"/>
          <a:stretch>
            <a:fillRect/>
          </a:stretch>
        </p:blipFill>
        <p:spPr>
          <a:xfrm>
            <a:off x="304800" y="1066800"/>
            <a:ext cx="8077201" cy="4133850"/>
          </a:xfrm>
          <a:prstGeom prst="rect">
            <a:avLst/>
          </a:prstGeom>
        </p:spPr>
      </p:pic>
    </p:spTree>
    <p:extLst>
      <p:ext uri="{BB962C8B-B14F-4D97-AF65-F5344CB8AC3E}">
        <p14:creationId xmlns:p14="http://schemas.microsoft.com/office/powerpoint/2010/main" val="16936442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35E2-C50D-4500-A6B1-EC4D2D2E0EEF}"/>
              </a:ext>
            </a:extLst>
          </p:cNvPr>
          <p:cNvSpPr>
            <a:spLocks noGrp="1"/>
          </p:cNvSpPr>
          <p:nvPr>
            <p:ph type="title"/>
          </p:nvPr>
        </p:nvSpPr>
        <p:spPr/>
        <p:txBody>
          <a:bodyPr>
            <a:normAutofit fontScale="90000"/>
          </a:bodyPr>
          <a:lstStyle/>
          <a:p>
            <a:r>
              <a:rPr lang="en-US" sz="3600" b="1" i="0" dirty="0">
                <a:solidFill>
                  <a:schemeClr val="bg1"/>
                </a:solidFill>
                <a:effectLst/>
                <a:latin typeface="PT Sans" panose="020B0604020202020204" pitchFamily="34" charset="0"/>
              </a:rPr>
              <a:t>Terrestrial Type Microwave Transmission</a:t>
            </a:r>
            <a:br>
              <a:rPr lang="en-US" b="1" i="0" dirty="0">
                <a:solidFill>
                  <a:srgbClr val="444542"/>
                </a:solidFill>
                <a:effectLst/>
                <a:latin typeface="PT Sans" panose="020B0604020202020204" pitchFamily="34" charset="0"/>
              </a:rPr>
            </a:br>
            <a:endParaRPr lang="en-US" dirty="0"/>
          </a:p>
        </p:txBody>
      </p:sp>
      <p:sp>
        <p:nvSpPr>
          <p:cNvPr id="3" name="Content Placeholder 2">
            <a:extLst>
              <a:ext uri="{FF2B5EF4-FFF2-40B4-BE49-F238E27FC236}">
                <a16:creationId xmlns:a16="http://schemas.microsoft.com/office/drawing/2014/main" id="{321198D0-49C4-41D1-94A2-ADEA06B7F732}"/>
              </a:ext>
            </a:extLst>
          </p:cNvPr>
          <p:cNvSpPr>
            <a:spLocks noGrp="1"/>
          </p:cNvSpPr>
          <p:nvPr>
            <p:ph idx="1"/>
          </p:nvPr>
        </p:nvSpPr>
        <p:spPr>
          <a:xfrm>
            <a:off x="457200" y="1143000"/>
            <a:ext cx="8229600" cy="4983163"/>
          </a:xfrm>
        </p:spPr>
        <p:txBody>
          <a:bodyPr>
            <a:normAutofit/>
          </a:bodyPr>
          <a:lstStyle/>
          <a:p>
            <a:pPr algn="l">
              <a:buFont typeface="+mj-lt"/>
              <a:buAutoNum type="arabicPeriod"/>
            </a:pPr>
            <a:r>
              <a:rPr lang="en-US" b="1" i="0" dirty="0">
                <a:solidFill>
                  <a:srgbClr val="222426"/>
                </a:solidFill>
                <a:effectLst/>
                <a:latin typeface="Roboto" panose="02000000000000000000" pitchFamily="2" charset="0"/>
              </a:rPr>
              <a:t>Frequency range : </a:t>
            </a:r>
            <a:r>
              <a:rPr lang="en-US" i="0" dirty="0">
                <a:solidFill>
                  <a:srgbClr val="222426"/>
                </a:solidFill>
                <a:effectLst/>
                <a:latin typeface="Roboto" panose="02000000000000000000" pitchFamily="2" charset="0"/>
              </a:rPr>
              <a:t>4-6Ghz</a:t>
            </a:r>
          </a:p>
          <a:p>
            <a:pPr algn="l">
              <a:buFont typeface="+mj-lt"/>
              <a:buAutoNum type="arabicPeriod"/>
            </a:pPr>
            <a:r>
              <a:rPr lang="en-US" b="1" i="0" dirty="0">
                <a:solidFill>
                  <a:srgbClr val="222426"/>
                </a:solidFill>
                <a:effectLst/>
                <a:latin typeface="Roboto" panose="02000000000000000000" pitchFamily="2" charset="0"/>
              </a:rPr>
              <a:t>Bandwidth :</a:t>
            </a:r>
            <a:r>
              <a:rPr lang="en-US" i="0" dirty="0">
                <a:solidFill>
                  <a:srgbClr val="222426"/>
                </a:solidFill>
                <a:effectLst/>
                <a:latin typeface="Roboto" panose="02000000000000000000" pitchFamily="2" charset="0"/>
              </a:rPr>
              <a:t>1-10Mbps</a:t>
            </a:r>
          </a:p>
          <a:p>
            <a:pPr algn="l">
              <a:buFont typeface="+mj-lt"/>
              <a:buAutoNum type="arabicPeriod"/>
            </a:pPr>
            <a:r>
              <a:rPr lang="en-US" b="1" i="0" dirty="0">
                <a:solidFill>
                  <a:srgbClr val="222426"/>
                </a:solidFill>
                <a:effectLst/>
                <a:latin typeface="Roboto" panose="02000000000000000000" pitchFamily="2" charset="0"/>
              </a:rPr>
              <a:t>Cost</a:t>
            </a:r>
          </a:p>
          <a:p>
            <a:pPr algn="l">
              <a:buFont typeface="+mj-lt"/>
              <a:buAutoNum type="arabicPeriod"/>
            </a:pPr>
            <a:r>
              <a:rPr lang="en-US" b="1" i="0" dirty="0">
                <a:solidFill>
                  <a:srgbClr val="222426"/>
                </a:solidFill>
                <a:effectLst/>
                <a:latin typeface="Roboto" panose="02000000000000000000" pitchFamily="2" charset="0"/>
              </a:rPr>
              <a:t>Attenuation</a:t>
            </a:r>
          </a:p>
          <a:p>
            <a:pPr algn="l">
              <a:buFont typeface="+mj-lt"/>
              <a:buAutoNum type="arabicPeriod"/>
            </a:pPr>
            <a:r>
              <a:rPr lang="en-US" b="1" i="0" dirty="0">
                <a:solidFill>
                  <a:srgbClr val="222426"/>
                </a:solidFill>
                <a:effectLst/>
                <a:latin typeface="Roboto" panose="02000000000000000000" pitchFamily="2" charset="0"/>
              </a:rPr>
              <a:t>Implementation</a:t>
            </a:r>
            <a:endParaRPr lang="en-US" dirty="0"/>
          </a:p>
        </p:txBody>
      </p:sp>
      <p:pic>
        <p:nvPicPr>
          <p:cNvPr id="4" name="Picture 3">
            <a:extLst>
              <a:ext uri="{FF2B5EF4-FFF2-40B4-BE49-F238E27FC236}">
                <a16:creationId xmlns:a16="http://schemas.microsoft.com/office/drawing/2014/main" id="{AEECF78F-03F9-5420-352E-922E2A9110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Tree>
    <p:extLst>
      <p:ext uri="{BB962C8B-B14F-4D97-AF65-F5344CB8AC3E}">
        <p14:creationId xmlns:p14="http://schemas.microsoft.com/office/powerpoint/2010/main" val="39102961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35E2-C50D-4500-A6B1-EC4D2D2E0EEF}"/>
              </a:ext>
            </a:extLst>
          </p:cNvPr>
          <p:cNvSpPr>
            <a:spLocks noGrp="1"/>
          </p:cNvSpPr>
          <p:nvPr>
            <p:ph type="title"/>
          </p:nvPr>
        </p:nvSpPr>
        <p:spPr/>
        <p:txBody>
          <a:bodyPr>
            <a:normAutofit fontScale="90000"/>
          </a:bodyPr>
          <a:lstStyle/>
          <a:p>
            <a:r>
              <a:rPr lang="en-US" sz="3600" b="1" i="0" dirty="0">
                <a:solidFill>
                  <a:schemeClr val="bg1"/>
                </a:solidFill>
                <a:effectLst/>
                <a:latin typeface="PT Sans" panose="020B0604020202020204" pitchFamily="34" charset="0"/>
              </a:rPr>
              <a:t>Terrestrial Type Microwave Transmission</a:t>
            </a:r>
            <a:br>
              <a:rPr lang="en-US" b="1" i="0" dirty="0">
                <a:solidFill>
                  <a:srgbClr val="444542"/>
                </a:solidFill>
                <a:effectLst/>
                <a:latin typeface="PT Sans" panose="020B0604020202020204" pitchFamily="34" charset="0"/>
              </a:rPr>
            </a:br>
            <a:endParaRPr lang="en-US" dirty="0"/>
          </a:p>
        </p:txBody>
      </p:sp>
      <p:pic>
        <p:nvPicPr>
          <p:cNvPr id="4" name="Picture 3">
            <a:extLst>
              <a:ext uri="{FF2B5EF4-FFF2-40B4-BE49-F238E27FC236}">
                <a16:creationId xmlns:a16="http://schemas.microsoft.com/office/drawing/2014/main" id="{AEECF78F-03F9-5420-352E-922E2A9110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1" y="0"/>
            <a:ext cx="761999" cy="909585"/>
          </a:xfrm>
          <a:prstGeom prst="rect">
            <a:avLst/>
          </a:prstGeom>
        </p:spPr>
      </p:pic>
      <p:sp>
        <p:nvSpPr>
          <p:cNvPr id="6" name="Content Placeholder 5">
            <a:extLst>
              <a:ext uri="{FF2B5EF4-FFF2-40B4-BE49-F238E27FC236}">
                <a16:creationId xmlns:a16="http://schemas.microsoft.com/office/drawing/2014/main" id="{17C75E63-AAF3-0EA5-D20E-8E9DCBEE160D}"/>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32924606-2A22-84EB-44C0-460699169AAB}"/>
              </a:ext>
            </a:extLst>
          </p:cNvPr>
          <p:cNvPicPr>
            <a:picLocks noChangeAspect="1"/>
          </p:cNvPicPr>
          <p:nvPr/>
        </p:nvPicPr>
        <p:blipFill>
          <a:blip r:embed="rId3"/>
          <a:stretch>
            <a:fillRect/>
          </a:stretch>
        </p:blipFill>
        <p:spPr>
          <a:xfrm>
            <a:off x="228600" y="909585"/>
            <a:ext cx="8839200" cy="4525963"/>
          </a:xfrm>
          <a:prstGeom prst="rect">
            <a:avLst/>
          </a:prstGeom>
        </p:spPr>
      </p:pic>
    </p:spTree>
    <p:extLst>
      <p:ext uri="{BB962C8B-B14F-4D97-AF65-F5344CB8AC3E}">
        <p14:creationId xmlns:p14="http://schemas.microsoft.com/office/powerpoint/2010/main" val="4262523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21282</TotalTime>
  <Words>14763</Words>
  <Application>Microsoft Office PowerPoint</Application>
  <PresentationFormat>On-screen Show (4:3)</PresentationFormat>
  <Paragraphs>1230</Paragraphs>
  <Slides>369</Slides>
  <Notes>0</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369</vt:i4>
      </vt:variant>
    </vt:vector>
  </HeadingPairs>
  <TitlesOfParts>
    <vt:vector size="387" baseType="lpstr">
      <vt:lpstr>Arial</vt:lpstr>
      <vt:lpstr>Calibri</vt:lpstr>
      <vt:lpstr>Domine</vt:lpstr>
      <vt:lpstr>erdana</vt:lpstr>
      <vt:lpstr>inter-bold</vt:lpstr>
      <vt:lpstr>inter-regular</vt:lpstr>
      <vt:lpstr>Nunito</vt:lpstr>
      <vt:lpstr>PT Sans</vt:lpstr>
      <vt:lpstr>Roboto</vt:lpstr>
      <vt:lpstr>system-ui</vt:lpstr>
      <vt:lpstr>Tahoma</vt:lpstr>
      <vt:lpstr>Times New Roman</vt:lpstr>
      <vt:lpstr>Times-Bold</vt:lpstr>
      <vt:lpstr>Times-BoldItalic</vt:lpstr>
      <vt:lpstr>Verdana</vt:lpstr>
      <vt:lpstr>Wingdings</vt:lpstr>
      <vt:lpstr>Office Theme</vt:lpstr>
      <vt:lpstr>Custom Design</vt:lpstr>
      <vt:lpstr>PowerPoint Presentation</vt:lpstr>
      <vt:lpstr>PowerPoint Presentation</vt:lpstr>
      <vt:lpstr>PowerPoint Presentation</vt:lpstr>
      <vt:lpstr>What is Network?</vt:lpstr>
      <vt:lpstr>Applications of Networks</vt:lpstr>
      <vt:lpstr> Network Criteria</vt:lpstr>
      <vt:lpstr> Physical Structures</vt:lpstr>
      <vt:lpstr>PowerPoint Presentation</vt:lpstr>
      <vt:lpstr>Topology</vt:lpstr>
      <vt:lpstr>Mesh Topology</vt:lpstr>
      <vt:lpstr>Mesh Topology</vt:lpstr>
      <vt:lpstr>Advantages of Mesh Topology</vt:lpstr>
      <vt:lpstr>Disadvantages of Mesh Topology</vt:lpstr>
      <vt:lpstr>Star Topology</vt:lpstr>
      <vt:lpstr>Star Topology</vt:lpstr>
      <vt:lpstr>Advantages of Star Topology</vt:lpstr>
      <vt:lpstr>Disadvantages of Star Topology</vt:lpstr>
      <vt:lpstr>Bus Topology</vt:lpstr>
      <vt:lpstr>PowerPoint Presentation</vt:lpstr>
      <vt:lpstr>PowerPoint Presentation</vt:lpstr>
      <vt:lpstr>Advantages of Bus Topology</vt:lpstr>
      <vt:lpstr>Disadvantages of Bus Topology</vt:lpstr>
      <vt:lpstr>Ring Topology</vt:lpstr>
      <vt:lpstr>Ring Topology</vt:lpstr>
      <vt:lpstr>Advantages of Ring Topology</vt:lpstr>
      <vt:lpstr>Disadvantages of Ring Topology</vt:lpstr>
      <vt:lpstr>Computer Network</vt:lpstr>
      <vt:lpstr>Applications of Networks</vt:lpstr>
      <vt:lpstr>Types of Network</vt:lpstr>
      <vt:lpstr>LAN(Local Area Network)</vt:lpstr>
      <vt:lpstr>LAN(Local Area Network)</vt:lpstr>
      <vt:lpstr>MAN(Metropolitan Area Network)</vt:lpstr>
      <vt:lpstr>MAN(Metropolitan Area Network)</vt:lpstr>
      <vt:lpstr>WAN(Wide Area Network)</vt:lpstr>
      <vt:lpstr>WAN(Wide Area Network)</vt:lpstr>
      <vt:lpstr>Differences b/w LAN, MAN and WAN</vt:lpstr>
      <vt:lpstr>INTERNET HISTORY</vt:lpstr>
      <vt:lpstr>INTERNET HISTORY</vt:lpstr>
      <vt:lpstr>INTERNET HISTORY</vt:lpstr>
      <vt:lpstr>PROTOCOL LAYERING</vt:lpstr>
      <vt:lpstr>PROTOCOL LAYERING</vt:lpstr>
      <vt:lpstr>Principles of Protocol Layering</vt:lpstr>
      <vt:lpstr>PowerPoint Presentation</vt:lpstr>
      <vt:lpstr>OSI MODEL</vt:lpstr>
      <vt:lpstr>OSI MODEL</vt:lpstr>
      <vt:lpstr>PowerPoint Presentation</vt:lpstr>
      <vt:lpstr>Physical Layer</vt:lpstr>
      <vt:lpstr>Data-link Layer</vt:lpstr>
      <vt:lpstr>Network Layer</vt:lpstr>
      <vt:lpstr>Transport Layer</vt:lpstr>
      <vt:lpstr>Session Layer</vt:lpstr>
      <vt:lpstr>Presentation Layer</vt:lpstr>
      <vt:lpstr>Application Layer</vt:lpstr>
      <vt:lpstr>OSI MODEL</vt:lpstr>
      <vt:lpstr>OSI MODEL</vt:lpstr>
      <vt:lpstr> TCP/IP PROTOCOL SUITE </vt:lpstr>
      <vt:lpstr>TCP/IP PROTOCOL SUITE </vt:lpstr>
      <vt:lpstr>1. Physical and Data Link Layer </vt:lpstr>
      <vt:lpstr>2. Network Layer </vt:lpstr>
      <vt:lpstr>3. Transport Layer </vt:lpstr>
      <vt:lpstr>4. Application Layer </vt:lpstr>
      <vt:lpstr>PowerPoint Presentation</vt:lpstr>
      <vt:lpstr>PowerPoint Presentation</vt:lpstr>
      <vt:lpstr>TCP/IP PROTOCOL SUITE</vt:lpstr>
      <vt:lpstr>TCP/IP PROTOCOL SUITE</vt:lpstr>
      <vt:lpstr>Transmission media</vt:lpstr>
      <vt:lpstr>PowerPoint Presentation</vt:lpstr>
      <vt:lpstr>Guided media</vt:lpstr>
      <vt:lpstr>Unshielded Versus Shielded Twisted-Pair Cable</vt:lpstr>
      <vt:lpstr>Unshielded Versus Shielded Twisted-Pair Cable</vt:lpstr>
      <vt:lpstr>Connectors: UTP 3, UTP 5, UTP 7</vt:lpstr>
      <vt:lpstr>Applications</vt:lpstr>
      <vt:lpstr>Coaxial Cable</vt:lpstr>
      <vt:lpstr>Coaxial Cable</vt:lpstr>
      <vt:lpstr>Applications</vt:lpstr>
      <vt:lpstr>Fiber-Optic Cable</vt:lpstr>
      <vt:lpstr>PowerPoint Presentation</vt:lpstr>
      <vt:lpstr>PowerPoint Presentation</vt:lpstr>
      <vt:lpstr>In Multimode multiple beams from a light source move through the core in different paths.</vt:lpstr>
      <vt:lpstr>Multimode</vt:lpstr>
      <vt:lpstr>PowerPoint Presentation</vt:lpstr>
      <vt:lpstr>PowerPoint Presentation</vt:lpstr>
      <vt:lpstr>PowerPoint Presentation</vt:lpstr>
      <vt:lpstr>Advantages</vt:lpstr>
      <vt:lpstr>Disadvantages</vt:lpstr>
      <vt:lpstr>UnGuided Transmission </vt:lpstr>
      <vt:lpstr>UnGuided Transmission</vt:lpstr>
      <vt:lpstr>Unguided signals can travel from the source to destination in several ways: </vt:lpstr>
      <vt:lpstr>PowerPoint Presentation</vt:lpstr>
      <vt:lpstr>PowerPoint Presentation</vt:lpstr>
      <vt:lpstr>PowerPoint Presentation</vt:lpstr>
      <vt:lpstr>Radio Waves </vt:lpstr>
      <vt:lpstr>PowerPoint Presentation</vt:lpstr>
      <vt:lpstr>Applications of Radio waves</vt:lpstr>
      <vt:lpstr>Advantages and Disadvantages of Radio Transmission </vt:lpstr>
      <vt:lpstr>Microwaves </vt:lpstr>
      <vt:lpstr>Microwaves </vt:lpstr>
      <vt:lpstr>Terrestrial Type Microwave Transmission </vt:lpstr>
      <vt:lpstr>Terrestrial Type Microwave Transmission </vt:lpstr>
      <vt:lpstr>PowerPoint Presentation</vt:lpstr>
      <vt:lpstr>Satellite type microwave transmission </vt:lpstr>
      <vt:lpstr>PowerPoint Presentation</vt:lpstr>
      <vt:lpstr>Infrared Transmission </vt:lpstr>
      <vt:lpstr>Infrared Transmission </vt:lpstr>
      <vt:lpstr>PowerPoint Presentation</vt:lpstr>
      <vt:lpstr>PowerPoint Presentation</vt:lpstr>
      <vt:lpstr>Switching</vt:lpstr>
      <vt:lpstr>Switching</vt:lpstr>
      <vt:lpstr>Switching</vt:lpstr>
      <vt:lpstr>Three Methods of Switching</vt:lpstr>
      <vt:lpstr>CIRCUIT-SWITCHED NETWORKS</vt:lpstr>
      <vt:lpstr>CIRCUIT-SWITCHED NETWORKS</vt:lpstr>
      <vt:lpstr>CIRCUIT-SWITCHED NETWORKS</vt:lpstr>
      <vt:lpstr>Message-Switched Networks</vt:lpstr>
      <vt:lpstr>Message-Switched Networks</vt:lpstr>
      <vt:lpstr>Message-Switched Networks</vt:lpstr>
      <vt:lpstr>PACKET SWITCHING</vt:lpstr>
      <vt:lpstr>PACKET SWITCHING</vt:lpstr>
      <vt:lpstr>PowerPoint Presentation</vt:lpstr>
      <vt:lpstr>Packet Switching - Datagram</vt:lpstr>
      <vt:lpstr>PowerPoint Presentation</vt:lpstr>
      <vt:lpstr>PowerPoint Presentation</vt:lpstr>
      <vt:lpstr>PowerPoint Presentation</vt:lpstr>
      <vt:lpstr>PowerPoint Presentation</vt:lpstr>
      <vt:lpstr>Link layer addressing</vt:lpstr>
      <vt:lpstr>Link layer addressing</vt:lpstr>
      <vt:lpstr>Three Types of addresses</vt:lpstr>
      <vt:lpstr>Address Resolution Protocol (ARP)</vt:lpstr>
      <vt:lpstr>ARP OPERATION</vt:lpstr>
      <vt:lpstr>ARP PACKET FORMAT</vt:lpstr>
      <vt:lpstr>Error Detection and Correction</vt:lpstr>
      <vt:lpstr>PowerPoint Presentation</vt:lpstr>
      <vt:lpstr>Error Control </vt:lpstr>
      <vt:lpstr>Error Detection Techniques </vt:lpstr>
      <vt:lpstr>Parity Check </vt:lpstr>
      <vt:lpstr>Single Parity Check </vt:lpstr>
      <vt:lpstr>Drawbacks Of Single Parity Checking </vt:lpstr>
      <vt:lpstr>Two-dimensional parity check </vt:lpstr>
      <vt:lpstr>Drawbacks Of 2D Parity Check </vt:lpstr>
      <vt:lpstr>Checksum </vt:lpstr>
      <vt:lpstr>PowerPoint Presentation</vt:lpstr>
      <vt:lpstr>10011001 11100010 00100100 10000100</vt:lpstr>
      <vt:lpstr>Cyclic Redundancy check </vt:lpstr>
      <vt:lpstr>Cyclic Redundancy Check (CRC) </vt:lpstr>
      <vt:lpstr>Cyclic Redundancy Check (CRC) </vt:lpstr>
      <vt:lpstr>Error Correction Techniques </vt:lpstr>
      <vt:lpstr>PowerPoint Presentation</vt:lpstr>
      <vt:lpstr>Data Link Control(DLC)</vt:lpstr>
      <vt:lpstr>Framing </vt:lpstr>
      <vt:lpstr>Framing </vt:lpstr>
      <vt:lpstr>Character-Oriented Framing</vt:lpstr>
      <vt:lpstr>Character-Oriented Framing</vt:lpstr>
      <vt:lpstr>PowerPoint Presentation</vt:lpstr>
      <vt:lpstr>Bit-Oriented Framing</vt:lpstr>
      <vt:lpstr>PowerPoint Presentation</vt:lpstr>
      <vt:lpstr>PowerPoint Presentation</vt:lpstr>
      <vt:lpstr>Flow Control </vt:lpstr>
      <vt:lpstr>Flow Control </vt:lpstr>
      <vt:lpstr>Connectionless and Connection-Oriented</vt:lpstr>
      <vt:lpstr>DATA-LINK LAYER PROTOCOLS</vt:lpstr>
      <vt:lpstr>DATA-LINK LAYER PROTOCOLS</vt:lpstr>
      <vt:lpstr>Simple Protocol</vt:lpstr>
      <vt:lpstr>PowerPoint Presentation</vt:lpstr>
      <vt:lpstr>PowerPoint Presentation</vt:lpstr>
      <vt:lpstr>Stop-and-Wait Protocol</vt:lpstr>
      <vt:lpstr>PowerPoint Presentation</vt:lpstr>
      <vt:lpstr>PowerPoint Presentation</vt:lpstr>
      <vt:lpstr>PowerPoint Presentation</vt:lpstr>
      <vt:lpstr>Sliding Window Protocol </vt:lpstr>
      <vt:lpstr>Sliding Window Protocol </vt:lpstr>
      <vt:lpstr>Sliding Window Protocol </vt:lpstr>
      <vt:lpstr>Sliding Window Protocol </vt:lpstr>
      <vt:lpstr>Sliding Window Protocol </vt:lpstr>
      <vt:lpstr>Sliding Window Protocol </vt:lpstr>
      <vt:lpstr>HDLC</vt:lpstr>
      <vt:lpstr>Configurations and Transfer Modes</vt:lpstr>
      <vt:lpstr>Framing</vt:lpstr>
      <vt:lpstr>Framing</vt:lpstr>
      <vt:lpstr>Fields and their use in different frame types</vt:lpstr>
      <vt:lpstr>PowerPoint Presentation</vt:lpstr>
      <vt:lpstr>POINT-TO-POINT PROTOCOL (PPP)</vt:lpstr>
      <vt:lpstr>Framing</vt:lpstr>
      <vt:lpstr>Transition Phases</vt:lpstr>
      <vt:lpstr>Media Access Protocol</vt:lpstr>
      <vt:lpstr>Media Access Protocol </vt:lpstr>
      <vt:lpstr>ALOHA Random Access Protocol </vt:lpstr>
      <vt:lpstr>Pure ALOHA Random Access Protocol </vt:lpstr>
      <vt:lpstr>Pure Aloha </vt:lpstr>
      <vt:lpstr>Pure Aloha  </vt:lpstr>
      <vt:lpstr>ALOHA Random Access Protocol </vt:lpstr>
      <vt:lpstr>ALOHA Random Access Protocol </vt:lpstr>
      <vt:lpstr>Slotted ALOHA</vt:lpstr>
      <vt:lpstr>Slotted Aloha</vt:lpstr>
      <vt:lpstr>CSMA (Carrier Sense Multiple Access)</vt:lpstr>
      <vt:lpstr>CSMA (Carrier Sense Multiple Access)</vt:lpstr>
      <vt:lpstr>CSMA (Carrier Sense Multiple Access) </vt:lpstr>
      <vt:lpstr>CSMA (Carrier Sense Multiple Access) </vt:lpstr>
      <vt:lpstr>1-Persistant</vt:lpstr>
      <vt:lpstr>CSMA (Carrier Sense Multiple Access) </vt:lpstr>
      <vt:lpstr>Non-Persistent</vt:lpstr>
      <vt:lpstr>CSMA (Carrier Sense Multiple Access) </vt:lpstr>
      <vt:lpstr>P-Persistent</vt:lpstr>
      <vt:lpstr>PowerPoint Presentation</vt:lpstr>
      <vt:lpstr>CSMA/ CD </vt:lpstr>
      <vt:lpstr>CSMA/CD</vt:lpstr>
      <vt:lpstr>CSMA/CD</vt:lpstr>
      <vt:lpstr>CSMA/ CA </vt:lpstr>
      <vt:lpstr>CSMA/ CA </vt:lpstr>
      <vt:lpstr>Following are the methods used in the CSMA/ CA to avoid the collision:</vt:lpstr>
      <vt:lpstr>Virtual LAN </vt:lpstr>
      <vt:lpstr>Virtual LAN </vt:lpstr>
      <vt:lpstr>Virtual LAN </vt:lpstr>
      <vt:lpstr>Virtual LAN </vt:lpstr>
      <vt:lpstr>Virtual LAN </vt:lpstr>
      <vt:lpstr>Virtual LAN </vt:lpstr>
      <vt:lpstr>Network Layer  </vt:lpstr>
      <vt:lpstr>PowerPoint Presentation</vt:lpstr>
      <vt:lpstr>Network Layer Design Issues</vt:lpstr>
      <vt:lpstr>Network Layer Design Issues</vt:lpstr>
      <vt:lpstr>Network Layer Design Issues</vt:lpstr>
      <vt:lpstr>Network Layer Design Issues</vt:lpstr>
      <vt:lpstr>Network Layer Design Issues</vt:lpstr>
      <vt:lpstr>Comparison of Virtual-Circuit and Datagram Subnets </vt:lpstr>
      <vt:lpstr>Routing </vt:lpstr>
      <vt:lpstr>Routing Metrics and Costs </vt:lpstr>
      <vt:lpstr>Static and Dynamic Routing  </vt:lpstr>
      <vt:lpstr>Dynamic Routing</vt:lpstr>
      <vt:lpstr>Distance vector routing </vt:lpstr>
      <vt:lpstr>Distance vector routing </vt:lpstr>
      <vt:lpstr>Distance vector routing </vt:lpstr>
      <vt:lpstr>Link state routing</vt:lpstr>
      <vt:lpstr>Link state routing</vt:lpstr>
      <vt:lpstr>Link state routing</vt:lpstr>
      <vt:lpstr>Congestion Control</vt:lpstr>
      <vt:lpstr>Congestion Control</vt:lpstr>
      <vt:lpstr>Leaky Bucket Algorithm </vt:lpstr>
      <vt:lpstr>PowerPoint Presentation</vt:lpstr>
      <vt:lpstr>Congestion Control</vt:lpstr>
      <vt:lpstr>Congestion Control</vt:lpstr>
      <vt:lpstr>Token Bucket</vt:lpstr>
      <vt:lpstr>Difference between leaky and token Bucket algorithm</vt:lpstr>
      <vt:lpstr>Quality of service</vt:lpstr>
      <vt:lpstr>Quality of service</vt:lpstr>
      <vt:lpstr>Quality of service</vt:lpstr>
      <vt:lpstr>Application Requirements</vt:lpstr>
      <vt:lpstr>Packet Scheduling</vt:lpstr>
      <vt:lpstr>Internetworking</vt:lpstr>
      <vt:lpstr>Tunneling</vt:lpstr>
      <vt:lpstr>Tunneling </vt:lpstr>
      <vt:lpstr>Packet Fragmentation</vt:lpstr>
      <vt:lpstr>Packet Fragmentation</vt:lpstr>
      <vt:lpstr>Packet Fragmentation</vt:lpstr>
      <vt:lpstr>Packet Fragmentation</vt:lpstr>
      <vt:lpstr>IPV4 ADDRESSES</vt:lpstr>
      <vt:lpstr>IPV4 ADDRESSES</vt:lpstr>
      <vt:lpstr>IPV4 ADDRESSES</vt:lpstr>
      <vt:lpstr>IPV4</vt:lpstr>
      <vt:lpstr>PowerPoint Presentation</vt:lpstr>
      <vt:lpstr>PowerPoint Presentation</vt:lpstr>
      <vt:lpstr>PowerPoint Presentation</vt:lpstr>
      <vt:lpstr>IPV6 ADDRESSES</vt:lpstr>
      <vt:lpstr>IPV6 Header Format</vt:lpstr>
      <vt:lpstr>IPV6 Header Format</vt:lpstr>
      <vt:lpstr>IPV6 Header Format</vt:lpstr>
      <vt:lpstr>IPV6 Header Format</vt:lpstr>
      <vt:lpstr>IPV6 Header Format</vt:lpstr>
      <vt:lpstr>IPV6 Header Format</vt:lpstr>
      <vt:lpstr>PowerPoint Presentation</vt:lpstr>
      <vt:lpstr>IPv6 defines different types of Network Addressing</vt:lpstr>
      <vt:lpstr>OSPF (OPEN SHORTEST PATH FIRST)</vt:lpstr>
      <vt:lpstr>OSPF (OPEN SHORTEST PATH FIRST)</vt:lpstr>
      <vt:lpstr>OSPF AREAS</vt:lpstr>
      <vt:lpstr>How does OSPF works</vt:lpstr>
      <vt:lpstr>How does OSPF works</vt:lpstr>
      <vt:lpstr>How does OSPF works</vt:lpstr>
      <vt:lpstr>OSPF Message Format</vt:lpstr>
      <vt:lpstr>OSPF Message Format</vt:lpstr>
      <vt:lpstr>OSPF Packets</vt:lpstr>
      <vt:lpstr>OSPF Packets</vt:lpstr>
      <vt:lpstr>OSPF Packets</vt:lpstr>
      <vt:lpstr>OSPF example:</vt:lpstr>
      <vt:lpstr>OSPF example:</vt:lpstr>
      <vt:lpstr>MODULE –IV </vt:lpstr>
      <vt:lpstr>Transport Layer </vt:lpstr>
      <vt:lpstr>Transport Layer </vt:lpstr>
      <vt:lpstr>Transport Layer services </vt:lpstr>
      <vt:lpstr>Transport Layer services </vt:lpstr>
      <vt:lpstr>Transport Layer services </vt:lpstr>
      <vt:lpstr>Transport Layer services </vt:lpstr>
      <vt:lpstr>Upward multiplexing</vt:lpstr>
      <vt:lpstr>Transport Layer services </vt:lpstr>
      <vt:lpstr>Downward multiplexing</vt:lpstr>
      <vt:lpstr>Transport Layer services </vt:lpstr>
      <vt:lpstr>The internet transport protocols</vt:lpstr>
      <vt:lpstr>The internet transport protocols</vt:lpstr>
      <vt:lpstr>PowerPoint Presentation</vt:lpstr>
      <vt:lpstr>UDP Services</vt:lpstr>
      <vt:lpstr>PORT NUMBERS</vt:lpstr>
      <vt:lpstr>UDP Services</vt:lpstr>
      <vt:lpstr>UDP Services</vt:lpstr>
      <vt:lpstr>UDP Services</vt:lpstr>
      <vt:lpstr>UDP Services</vt:lpstr>
      <vt:lpstr>UDP Services</vt:lpstr>
      <vt:lpstr>Advantages of UDP </vt:lpstr>
      <vt:lpstr>Disadvantages of UDP </vt:lpstr>
      <vt:lpstr>TRANSMISSION CONTROL PROTOCOL</vt:lpstr>
      <vt:lpstr>PowerPoint Presentation</vt:lpstr>
      <vt:lpstr>TCP Services</vt:lpstr>
      <vt:lpstr>Features of TCP/IP</vt:lpstr>
      <vt:lpstr>Features of TCP/IP</vt:lpstr>
      <vt:lpstr>PowerPoint Presentation</vt:lpstr>
      <vt:lpstr>PowerPoint Presentation</vt:lpstr>
      <vt:lpstr>PowerPoint Presentation</vt:lpstr>
      <vt:lpstr>TCP segment format</vt:lpstr>
      <vt:lpstr>TCP segment format</vt:lpstr>
      <vt:lpstr>TCP segment format</vt:lpstr>
      <vt:lpstr>Three-Way Handshaking</vt:lpstr>
      <vt:lpstr>PowerPoint Presentation</vt:lpstr>
      <vt:lpstr>PowerPoint Presentation</vt:lpstr>
      <vt:lpstr> TCP Termination(4-way handshake)  </vt:lpstr>
      <vt:lpstr>State Transition Diagram</vt:lpstr>
      <vt:lpstr>PowerPoint Presentation</vt:lpstr>
      <vt:lpstr>PowerPoint Presentation</vt:lpstr>
      <vt:lpstr>Difference between TCP AND UDP</vt:lpstr>
      <vt:lpstr>Difference between leaky and token Bucket algorithm</vt:lpstr>
      <vt:lpstr>Performance problems in computer networks</vt:lpstr>
      <vt:lpstr>Performance problems in computer networks</vt:lpstr>
      <vt:lpstr>Performance problems in computer networks</vt:lpstr>
      <vt:lpstr>Performance problems in computer networks</vt:lpstr>
      <vt:lpstr>Performance problems in computer networks</vt:lpstr>
      <vt:lpstr>Performance problems in computer networks</vt:lpstr>
      <vt:lpstr>Performance problems in computer networks</vt:lpstr>
      <vt:lpstr>Performance problems in computer networks</vt:lpstr>
      <vt:lpstr>Performance problems in computer networks</vt:lpstr>
      <vt:lpstr>Performance problems in computer networks</vt:lpstr>
      <vt:lpstr>Performance problems in computer networks</vt:lpstr>
      <vt:lpstr>Performance problems in computer networks</vt:lpstr>
      <vt:lpstr>PowerPoint Presentation</vt:lpstr>
      <vt:lpstr>PowerPoint Presentation</vt:lpstr>
      <vt:lpstr>PowerPoint Presentation</vt:lpstr>
      <vt:lpstr>PowerPoint Presentation</vt:lpstr>
      <vt:lpstr>MODULE –V </vt:lpstr>
      <vt:lpstr>Application Layer </vt:lpstr>
      <vt:lpstr>Application Layer </vt:lpstr>
      <vt:lpstr>Services of Application Layers </vt:lpstr>
      <vt:lpstr>Services of Application Layers </vt:lpstr>
      <vt:lpstr>CLIENT-SERVER PROGRAMMING</vt:lpstr>
      <vt:lpstr>CLIENT-SERVER PROGRAMMING</vt:lpstr>
      <vt:lpstr>CLIENT-SERVER PROGRAMMING</vt:lpstr>
      <vt:lpstr>How the browser interacts with the servers ? </vt:lpstr>
      <vt:lpstr>Advantages of Client-server networks </vt:lpstr>
      <vt:lpstr>PowerPoint Presentation</vt:lpstr>
      <vt:lpstr>World Wide Web </vt:lpstr>
      <vt:lpstr>PowerPoint Presentation</vt:lpstr>
      <vt:lpstr>Hypertext Markup Language (HTML): </vt:lpstr>
      <vt:lpstr>Web Browser: </vt:lpstr>
      <vt:lpstr>Hypertext Transfer Protocol  </vt:lpstr>
      <vt:lpstr>HTTP Protocol </vt:lpstr>
      <vt:lpstr>PowerPoint Presentation</vt:lpstr>
      <vt:lpstr>Request Line and Status line </vt:lpstr>
      <vt:lpstr>Request Type </vt:lpstr>
      <vt:lpstr>Header </vt:lpstr>
      <vt:lpstr>Header </vt:lpstr>
      <vt:lpstr>Features of HTTP </vt:lpstr>
      <vt:lpstr>FTP Protocol                         </vt:lpstr>
      <vt:lpstr>Data Structure </vt:lpstr>
      <vt:lpstr>Features of FTP </vt:lpstr>
      <vt:lpstr>Transmission Modes </vt:lpstr>
      <vt:lpstr>Advantages of FTP </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K Mani Kumar</cp:lastModifiedBy>
  <cp:revision>608</cp:revision>
  <cp:lastPrinted>2023-06-20T09:04:52Z</cp:lastPrinted>
  <dcterms:created xsi:type="dcterms:W3CDTF">2022-08-15T17:11:34Z</dcterms:created>
  <dcterms:modified xsi:type="dcterms:W3CDTF">2023-09-04T07:34:24Z</dcterms:modified>
</cp:coreProperties>
</file>